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49377600" cy="36576000"/>
  <p:notesSz cx="6858000" cy="9144000"/>
  <p:defaultTextStyle>
    <a:defPPr>
      <a:defRPr lang="en-US"/>
    </a:defPPr>
    <a:lvl1pPr marL="0" algn="l" defTabSz="4911199" rtl="0" eaLnBrk="1" latinLnBrk="0" hangingPunct="1">
      <a:defRPr sz="9700" kern="1200">
        <a:solidFill>
          <a:schemeClr val="tx1"/>
        </a:solidFill>
        <a:latin typeface="+mn-lt"/>
        <a:ea typeface="+mn-ea"/>
        <a:cs typeface="+mn-cs"/>
      </a:defRPr>
    </a:lvl1pPr>
    <a:lvl2pPr marL="2455599" algn="l" defTabSz="4911199" rtl="0" eaLnBrk="1" latinLnBrk="0" hangingPunct="1">
      <a:defRPr sz="9700" kern="1200">
        <a:solidFill>
          <a:schemeClr val="tx1"/>
        </a:solidFill>
        <a:latin typeface="+mn-lt"/>
        <a:ea typeface="+mn-ea"/>
        <a:cs typeface="+mn-cs"/>
      </a:defRPr>
    </a:lvl2pPr>
    <a:lvl3pPr marL="4911199" algn="l" defTabSz="4911199" rtl="0" eaLnBrk="1" latinLnBrk="0" hangingPunct="1">
      <a:defRPr sz="9700" kern="1200">
        <a:solidFill>
          <a:schemeClr val="tx1"/>
        </a:solidFill>
        <a:latin typeface="+mn-lt"/>
        <a:ea typeface="+mn-ea"/>
        <a:cs typeface="+mn-cs"/>
      </a:defRPr>
    </a:lvl3pPr>
    <a:lvl4pPr marL="7366798" algn="l" defTabSz="4911199" rtl="0" eaLnBrk="1" latinLnBrk="0" hangingPunct="1">
      <a:defRPr sz="9700" kern="1200">
        <a:solidFill>
          <a:schemeClr val="tx1"/>
        </a:solidFill>
        <a:latin typeface="+mn-lt"/>
        <a:ea typeface="+mn-ea"/>
        <a:cs typeface="+mn-cs"/>
      </a:defRPr>
    </a:lvl4pPr>
    <a:lvl5pPr marL="9822398" algn="l" defTabSz="4911199" rtl="0" eaLnBrk="1" latinLnBrk="0" hangingPunct="1">
      <a:defRPr sz="9700" kern="1200">
        <a:solidFill>
          <a:schemeClr val="tx1"/>
        </a:solidFill>
        <a:latin typeface="+mn-lt"/>
        <a:ea typeface="+mn-ea"/>
        <a:cs typeface="+mn-cs"/>
      </a:defRPr>
    </a:lvl5pPr>
    <a:lvl6pPr marL="12277998" algn="l" defTabSz="4911199" rtl="0" eaLnBrk="1" latinLnBrk="0" hangingPunct="1">
      <a:defRPr sz="9700" kern="1200">
        <a:solidFill>
          <a:schemeClr val="tx1"/>
        </a:solidFill>
        <a:latin typeface="+mn-lt"/>
        <a:ea typeface="+mn-ea"/>
        <a:cs typeface="+mn-cs"/>
      </a:defRPr>
    </a:lvl6pPr>
    <a:lvl7pPr marL="14733597" algn="l" defTabSz="4911199" rtl="0" eaLnBrk="1" latinLnBrk="0" hangingPunct="1">
      <a:defRPr sz="9700" kern="1200">
        <a:solidFill>
          <a:schemeClr val="tx1"/>
        </a:solidFill>
        <a:latin typeface="+mn-lt"/>
        <a:ea typeface="+mn-ea"/>
        <a:cs typeface="+mn-cs"/>
      </a:defRPr>
    </a:lvl7pPr>
    <a:lvl8pPr marL="17189196" algn="l" defTabSz="4911199" rtl="0" eaLnBrk="1" latinLnBrk="0" hangingPunct="1">
      <a:defRPr sz="9700" kern="1200">
        <a:solidFill>
          <a:schemeClr val="tx1"/>
        </a:solidFill>
        <a:latin typeface="+mn-lt"/>
        <a:ea typeface="+mn-ea"/>
        <a:cs typeface="+mn-cs"/>
      </a:defRPr>
    </a:lvl8pPr>
    <a:lvl9pPr marL="19644795" algn="l" defTabSz="4911199" rtl="0" eaLnBrk="1" latinLnBrk="0" hangingPunct="1">
      <a:defRPr sz="97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C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>
        <p:scale>
          <a:sx n="30" d="100"/>
          <a:sy n="30" d="100"/>
        </p:scale>
        <p:origin x="-912" y="1224"/>
      </p:cViewPr>
      <p:guideLst>
        <p:guide orient="horz" pos="11520"/>
        <p:guide pos="155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7200" cy="457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BF1C77-7568-4493-A124-A13118143580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685800"/>
            <a:ext cx="46291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4D0F54-F9A2-44D2-BCE8-1AC1A833C7E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9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3320" y="11362269"/>
            <a:ext cx="41970960" cy="78401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06640" y="20726400"/>
            <a:ext cx="34564320" cy="934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4555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911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366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98223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2779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4733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189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96447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8C500-08E7-4020-BF47-5C3C716CF3F5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2245-62B3-41F0-8860-FF22A93A0D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7189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8C500-08E7-4020-BF47-5C3C716CF3F5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2245-62B3-41F0-8860-FF22A93A0D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076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6469383" y="6443136"/>
            <a:ext cx="51657885" cy="13732086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78580" y="6443136"/>
            <a:ext cx="154167840" cy="1373208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8C500-08E7-4020-BF47-5C3C716CF3F5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2245-62B3-41F0-8860-FF22A93A0D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144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8C500-08E7-4020-BF47-5C3C716CF3F5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2245-62B3-41F0-8860-FF22A93A0D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1788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0490" y="23503469"/>
            <a:ext cx="41970960" cy="7264400"/>
          </a:xfrm>
        </p:spPr>
        <p:txBody>
          <a:bodyPr anchor="t"/>
          <a:lstStyle>
            <a:lvl1pPr algn="l">
              <a:defRPr sz="2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00490" y="15502472"/>
            <a:ext cx="41970960" cy="8000998"/>
          </a:xfrm>
        </p:spPr>
        <p:txBody>
          <a:bodyPr anchor="b"/>
          <a:lstStyle>
            <a:lvl1pPr marL="0" indent="0">
              <a:buNone/>
              <a:defRPr sz="10800">
                <a:solidFill>
                  <a:schemeClr val="tx1">
                    <a:tint val="75000"/>
                  </a:schemeClr>
                </a:solidFill>
              </a:defRPr>
            </a:lvl1pPr>
            <a:lvl2pPr marL="2455599" indent="0">
              <a:buNone/>
              <a:defRPr sz="9700">
                <a:solidFill>
                  <a:schemeClr val="tx1">
                    <a:tint val="75000"/>
                  </a:schemeClr>
                </a:solidFill>
              </a:defRPr>
            </a:lvl2pPr>
            <a:lvl3pPr marL="4911199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3pPr>
            <a:lvl4pPr marL="7366798" indent="0">
              <a:buNone/>
              <a:defRPr sz="7600">
                <a:solidFill>
                  <a:schemeClr val="tx1">
                    <a:tint val="75000"/>
                  </a:schemeClr>
                </a:solidFill>
              </a:defRPr>
            </a:lvl4pPr>
            <a:lvl5pPr marL="9822398" indent="0">
              <a:buNone/>
              <a:defRPr sz="7600">
                <a:solidFill>
                  <a:schemeClr val="tx1">
                    <a:tint val="75000"/>
                  </a:schemeClr>
                </a:solidFill>
              </a:defRPr>
            </a:lvl5pPr>
            <a:lvl6pPr marL="12277998" indent="0">
              <a:buNone/>
              <a:defRPr sz="7600">
                <a:solidFill>
                  <a:schemeClr val="tx1">
                    <a:tint val="75000"/>
                  </a:schemeClr>
                </a:solidFill>
              </a:defRPr>
            </a:lvl6pPr>
            <a:lvl7pPr marL="14733597" indent="0">
              <a:buNone/>
              <a:defRPr sz="7600">
                <a:solidFill>
                  <a:schemeClr val="tx1">
                    <a:tint val="75000"/>
                  </a:schemeClr>
                </a:solidFill>
              </a:defRPr>
            </a:lvl7pPr>
            <a:lvl8pPr marL="17189196" indent="0">
              <a:buNone/>
              <a:defRPr sz="7600">
                <a:solidFill>
                  <a:schemeClr val="tx1">
                    <a:tint val="75000"/>
                  </a:schemeClr>
                </a:solidFill>
              </a:defRPr>
            </a:lvl8pPr>
            <a:lvl9pPr marL="19644795" indent="0">
              <a:buNone/>
              <a:defRPr sz="7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8C500-08E7-4020-BF47-5C3C716CF3F5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2245-62B3-41F0-8860-FF22A93A0D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9410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78583" y="37549672"/>
            <a:ext cx="102912860" cy="106214331"/>
          </a:xfrm>
        </p:spPr>
        <p:txBody>
          <a:bodyPr/>
          <a:lstStyle>
            <a:lvl1pPr>
              <a:defRPr sz="15000"/>
            </a:lvl1pPr>
            <a:lvl2pPr>
              <a:defRPr sz="12900"/>
            </a:lvl2pPr>
            <a:lvl3pPr>
              <a:defRPr sz="10800"/>
            </a:lvl3pPr>
            <a:lvl4pPr>
              <a:defRPr sz="9700"/>
            </a:lvl4pPr>
            <a:lvl5pPr>
              <a:defRPr sz="9700"/>
            </a:lvl5pPr>
            <a:lvl6pPr>
              <a:defRPr sz="9700"/>
            </a:lvl6pPr>
            <a:lvl7pPr>
              <a:defRPr sz="9700"/>
            </a:lvl7pPr>
            <a:lvl8pPr>
              <a:defRPr sz="9700"/>
            </a:lvl8pPr>
            <a:lvl9pPr>
              <a:defRPr sz="9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214400" y="37549672"/>
            <a:ext cx="102912866" cy="106214331"/>
          </a:xfrm>
        </p:spPr>
        <p:txBody>
          <a:bodyPr/>
          <a:lstStyle>
            <a:lvl1pPr>
              <a:defRPr sz="15000"/>
            </a:lvl1pPr>
            <a:lvl2pPr>
              <a:defRPr sz="12900"/>
            </a:lvl2pPr>
            <a:lvl3pPr>
              <a:defRPr sz="10800"/>
            </a:lvl3pPr>
            <a:lvl4pPr>
              <a:defRPr sz="9700"/>
            </a:lvl4pPr>
            <a:lvl5pPr>
              <a:defRPr sz="9700"/>
            </a:lvl5pPr>
            <a:lvl6pPr>
              <a:defRPr sz="9700"/>
            </a:lvl6pPr>
            <a:lvl7pPr>
              <a:defRPr sz="9700"/>
            </a:lvl7pPr>
            <a:lvl8pPr>
              <a:defRPr sz="9700"/>
            </a:lvl8pPr>
            <a:lvl9pPr>
              <a:defRPr sz="9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8C500-08E7-4020-BF47-5C3C716CF3F5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2245-62B3-41F0-8860-FF22A93A0D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0248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8880" y="1464736"/>
            <a:ext cx="44439840" cy="6096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68880" y="8187270"/>
            <a:ext cx="21817015" cy="3412064"/>
          </a:xfrm>
        </p:spPr>
        <p:txBody>
          <a:bodyPr anchor="b"/>
          <a:lstStyle>
            <a:lvl1pPr marL="0" indent="0">
              <a:buNone/>
              <a:defRPr sz="12900" b="1"/>
            </a:lvl1pPr>
            <a:lvl2pPr marL="2455599" indent="0">
              <a:buNone/>
              <a:defRPr sz="10800" b="1"/>
            </a:lvl2pPr>
            <a:lvl3pPr marL="4911199" indent="0">
              <a:buNone/>
              <a:defRPr sz="9700" b="1"/>
            </a:lvl3pPr>
            <a:lvl4pPr marL="7366798" indent="0">
              <a:buNone/>
              <a:defRPr sz="8600" b="1"/>
            </a:lvl4pPr>
            <a:lvl5pPr marL="9822398" indent="0">
              <a:buNone/>
              <a:defRPr sz="8600" b="1"/>
            </a:lvl5pPr>
            <a:lvl6pPr marL="12277998" indent="0">
              <a:buNone/>
              <a:defRPr sz="8600" b="1"/>
            </a:lvl6pPr>
            <a:lvl7pPr marL="14733597" indent="0">
              <a:buNone/>
              <a:defRPr sz="8600" b="1"/>
            </a:lvl7pPr>
            <a:lvl8pPr marL="17189196" indent="0">
              <a:buNone/>
              <a:defRPr sz="8600" b="1"/>
            </a:lvl8pPr>
            <a:lvl9pPr marL="19644795" indent="0">
              <a:buNone/>
              <a:defRPr sz="8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68880" y="11599334"/>
            <a:ext cx="21817015" cy="21073536"/>
          </a:xfrm>
        </p:spPr>
        <p:txBody>
          <a:bodyPr/>
          <a:lstStyle>
            <a:lvl1pPr>
              <a:defRPr sz="12900"/>
            </a:lvl1pPr>
            <a:lvl2pPr>
              <a:defRPr sz="10800"/>
            </a:lvl2pPr>
            <a:lvl3pPr>
              <a:defRPr sz="97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083137" y="8187270"/>
            <a:ext cx="21825585" cy="3412064"/>
          </a:xfrm>
        </p:spPr>
        <p:txBody>
          <a:bodyPr anchor="b"/>
          <a:lstStyle>
            <a:lvl1pPr marL="0" indent="0">
              <a:buNone/>
              <a:defRPr sz="12900" b="1"/>
            </a:lvl1pPr>
            <a:lvl2pPr marL="2455599" indent="0">
              <a:buNone/>
              <a:defRPr sz="10800" b="1"/>
            </a:lvl2pPr>
            <a:lvl3pPr marL="4911199" indent="0">
              <a:buNone/>
              <a:defRPr sz="9700" b="1"/>
            </a:lvl3pPr>
            <a:lvl4pPr marL="7366798" indent="0">
              <a:buNone/>
              <a:defRPr sz="8600" b="1"/>
            </a:lvl4pPr>
            <a:lvl5pPr marL="9822398" indent="0">
              <a:buNone/>
              <a:defRPr sz="8600" b="1"/>
            </a:lvl5pPr>
            <a:lvl6pPr marL="12277998" indent="0">
              <a:buNone/>
              <a:defRPr sz="8600" b="1"/>
            </a:lvl6pPr>
            <a:lvl7pPr marL="14733597" indent="0">
              <a:buNone/>
              <a:defRPr sz="8600" b="1"/>
            </a:lvl7pPr>
            <a:lvl8pPr marL="17189196" indent="0">
              <a:buNone/>
              <a:defRPr sz="8600" b="1"/>
            </a:lvl8pPr>
            <a:lvl9pPr marL="19644795" indent="0">
              <a:buNone/>
              <a:defRPr sz="8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083137" y="11599334"/>
            <a:ext cx="21825585" cy="21073536"/>
          </a:xfrm>
        </p:spPr>
        <p:txBody>
          <a:bodyPr/>
          <a:lstStyle>
            <a:lvl1pPr>
              <a:defRPr sz="12900"/>
            </a:lvl1pPr>
            <a:lvl2pPr>
              <a:defRPr sz="10800"/>
            </a:lvl2pPr>
            <a:lvl3pPr>
              <a:defRPr sz="97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8C500-08E7-4020-BF47-5C3C716CF3F5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2245-62B3-41F0-8860-FF22A93A0D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095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8C500-08E7-4020-BF47-5C3C716CF3F5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2245-62B3-41F0-8860-FF22A93A0D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417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8C500-08E7-4020-BF47-5C3C716CF3F5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2245-62B3-41F0-8860-FF22A93A0D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668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8884" y="1456267"/>
            <a:ext cx="16244890" cy="6197600"/>
          </a:xfrm>
        </p:spPr>
        <p:txBody>
          <a:bodyPr anchor="b"/>
          <a:lstStyle>
            <a:lvl1pPr algn="l">
              <a:defRPr sz="10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05269" y="1456270"/>
            <a:ext cx="27603451" cy="31216602"/>
          </a:xfrm>
        </p:spPr>
        <p:txBody>
          <a:bodyPr/>
          <a:lstStyle>
            <a:lvl1pPr>
              <a:defRPr sz="17100"/>
            </a:lvl1pPr>
            <a:lvl2pPr>
              <a:defRPr sz="15000"/>
            </a:lvl2pPr>
            <a:lvl3pPr>
              <a:defRPr sz="12900"/>
            </a:lvl3pPr>
            <a:lvl4pPr>
              <a:defRPr sz="10800"/>
            </a:lvl4pPr>
            <a:lvl5pPr>
              <a:defRPr sz="10800"/>
            </a:lvl5pPr>
            <a:lvl6pPr>
              <a:defRPr sz="10800"/>
            </a:lvl6pPr>
            <a:lvl7pPr>
              <a:defRPr sz="10800"/>
            </a:lvl7pPr>
            <a:lvl8pPr>
              <a:defRPr sz="10800"/>
            </a:lvl8pPr>
            <a:lvl9pPr>
              <a:defRPr sz="10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68884" y="7653870"/>
            <a:ext cx="16244890" cy="25019002"/>
          </a:xfrm>
        </p:spPr>
        <p:txBody>
          <a:bodyPr/>
          <a:lstStyle>
            <a:lvl1pPr marL="0" indent="0">
              <a:buNone/>
              <a:defRPr sz="7600"/>
            </a:lvl1pPr>
            <a:lvl2pPr marL="2455599" indent="0">
              <a:buNone/>
              <a:defRPr sz="6500"/>
            </a:lvl2pPr>
            <a:lvl3pPr marL="4911199" indent="0">
              <a:buNone/>
              <a:defRPr sz="5300"/>
            </a:lvl3pPr>
            <a:lvl4pPr marL="7366798" indent="0">
              <a:buNone/>
              <a:defRPr sz="4800"/>
            </a:lvl4pPr>
            <a:lvl5pPr marL="9822398" indent="0">
              <a:buNone/>
              <a:defRPr sz="4800"/>
            </a:lvl5pPr>
            <a:lvl6pPr marL="12277998" indent="0">
              <a:buNone/>
              <a:defRPr sz="4800"/>
            </a:lvl6pPr>
            <a:lvl7pPr marL="14733597" indent="0">
              <a:buNone/>
              <a:defRPr sz="4800"/>
            </a:lvl7pPr>
            <a:lvl8pPr marL="17189196" indent="0">
              <a:buNone/>
              <a:defRPr sz="4800"/>
            </a:lvl8pPr>
            <a:lvl9pPr marL="19644795" indent="0">
              <a:buNone/>
              <a:defRPr sz="4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8C500-08E7-4020-BF47-5C3C716CF3F5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2245-62B3-41F0-8860-FF22A93A0D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78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78355" y="25603201"/>
            <a:ext cx="29626560" cy="3022602"/>
          </a:xfrm>
        </p:spPr>
        <p:txBody>
          <a:bodyPr anchor="b"/>
          <a:lstStyle>
            <a:lvl1pPr algn="l">
              <a:defRPr sz="10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678355" y="3268133"/>
            <a:ext cx="29626560" cy="21945600"/>
          </a:xfrm>
        </p:spPr>
        <p:txBody>
          <a:bodyPr/>
          <a:lstStyle>
            <a:lvl1pPr marL="0" indent="0">
              <a:buNone/>
              <a:defRPr sz="17100"/>
            </a:lvl1pPr>
            <a:lvl2pPr marL="2455599" indent="0">
              <a:buNone/>
              <a:defRPr sz="15000"/>
            </a:lvl2pPr>
            <a:lvl3pPr marL="4911199" indent="0">
              <a:buNone/>
              <a:defRPr sz="12900"/>
            </a:lvl3pPr>
            <a:lvl4pPr marL="7366798" indent="0">
              <a:buNone/>
              <a:defRPr sz="10800"/>
            </a:lvl4pPr>
            <a:lvl5pPr marL="9822398" indent="0">
              <a:buNone/>
              <a:defRPr sz="10800"/>
            </a:lvl5pPr>
            <a:lvl6pPr marL="12277998" indent="0">
              <a:buNone/>
              <a:defRPr sz="10800"/>
            </a:lvl6pPr>
            <a:lvl7pPr marL="14733597" indent="0">
              <a:buNone/>
              <a:defRPr sz="10800"/>
            </a:lvl7pPr>
            <a:lvl8pPr marL="17189196" indent="0">
              <a:buNone/>
              <a:defRPr sz="10800"/>
            </a:lvl8pPr>
            <a:lvl9pPr marL="19644795" indent="0">
              <a:buNone/>
              <a:defRPr sz="108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78355" y="28625803"/>
            <a:ext cx="29626560" cy="4292598"/>
          </a:xfrm>
        </p:spPr>
        <p:txBody>
          <a:bodyPr/>
          <a:lstStyle>
            <a:lvl1pPr marL="0" indent="0">
              <a:buNone/>
              <a:defRPr sz="7600"/>
            </a:lvl1pPr>
            <a:lvl2pPr marL="2455599" indent="0">
              <a:buNone/>
              <a:defRPr sz="6500"/>
            </a:lvl2pPr>
            <a:lvl3pPr marL="4911199" indent="0">
              <a:buNone/>
              <a:defRPr sz="5300"/>
            </a:lvl3pPr>
            <a:lvl4pPr marL="7366798" indent="0">
              <a:buNone/>
              <a:defRPr sz="4800"/>
            </a:lvl4pPr>
            <a:lvl5pPr marL="9822398" indent="0">
              <a:buNone/>
              <a:defRPr sz="4800"/>
            </a:lvl5pPr>
            <a:lvl6pPr marL="12277998" indent="0">
              <a:buNone/>
              <a:defRPr sz="4800"/>
            </a:lvl6pPr>
            <a:lvl7pPr marL="14733597" indent="0">
              <a:buNone/>
              <a:defRPr sz="4800"/>
            </a:lvl7pPr>
            <a:lvl8pPr marL="17189196" indent="0">
              <a:buNone/>
              <a:defRPr sz="4800"/>
            </a:lvl8pPr>
            <a:lvl9pPr marL="19644795" indent="0">
              <a:buNone/>
              <a:defRPr sz="4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8C500-08E7-4020-BF47-5C3C716CF3F5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2245-62B3-41F0-8860-FF22A93A0D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771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68880" y="1464736"/>
            <a:ext cx="44439840" cy="6096000"/>
          </a:xfrm>
          <a:prstGeom prst="rect">
            <a:avLst/>
          </a:prstGeom>
        </p:spPr>
        <p:txBody>
          <a:bodyPr vert="horz" lIns="491120" tIns="245560" rIns="491120" bIns="24556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68880" y="8534403"/>
            <a:ext cx="44439840" cy="24138469"/>
          </a:xfrm>
          <a:prstGeom prst="rect">
            <a:avLst/>
          </a:prstGeom>
        </p:spPr>
        <p:txBody>
          <a:bodyPr vert="horz" lIns="491120" tIns="245560" rIns="491120" bIns="24556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68880" y="33900536"/>
            <a:ext cx="11521440" cy="1947333"/>
          </a:xfrm>
          <a:prstGeom prst="rect">
            <a:avLst/>
          </a:prstGeom>
        </p:spPr>
        <p:txBody>
          <a:bodyPr vert="horz" lIns="491120" tIns="245560" rIns="491120" bIns="245560" rtlCol="0" anchor="ctr"/>
          <a:lstStyle>
            <a:lvl1pPr algn="l">
              <a:defRPr sz="6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08C500-08E7-4020-BF47-5C3C716CF3F5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870680" y="33900536"/>
            <a:ext cx="15636240" cy="1947333"/>
          </a:xfrm>
          <a:prstGeom prst="rect">
            <a:avLst/>
          </a:prstGeom>
        </p:spPr>
        <p:txBody>
          <a:bodyPr vert="horz" lIns="491120" tIns="245560" rIns="491120" bIns="245560" rtlCol="0" anchor="ctr"/>
          <a:lstStyle>
            <a:lvl1pPr algn="ctr">
              <a:defRPr sz="6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387280" y="33900536"/>
            <a:ext cx="11521440" cy="1947333"/>
          </a:xfrm>
          <a:prstGeom prst="rect">
            <a:avLst/>
          </a:prstGeom>
        </p:spPr>
        <p:txBody>
          <a:bodyPr vert="horz" lIns="491120" tIns="245560" rIns="491120" bIns="245560" rtlCol="0" anchor="ctr"/>
          <a:lstStyle>
            <a:lvl1pPr algn="r">
              <a:defRPr sz="6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82245-62B3-41F0-8860-FF22A93A0D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770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4911199" rtl="0" eaLnBrk="1" latinLnBrk="0" hangingPunct="1">
        <a:spcBef>
          <a:spcPct val="0"/>
        </a:spcBef>
        <a:buNone/>
        <a:defRPr sz="2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41699" indent="-1841699" algn="l" defTabSz="4911199" rtl="0" eaLnBrk="1" latinLnBrk="0" hangingPunct="1">
        <a:spcBef>
          <a:spcPct val="20000"/>
        </a:spcBef>
        <a:buFont typeface="Arial" pitchFamily="34" charset="0"/>
        <a:buChar char="•"/>
        <a:defRPr sz="17100" kern="1200">
          <a:solidFill>
            <a:schemeClr val="tx1"/>
          </a:solidFill>
          <a:latin typeface="+mn-lt"/>
          <a:ea typeface="+mn-ea"/>
          <a:cs typeface="+mn-cs"/>
        </a:defRPr>
      </a:lvl1pPr>
      <a:lvl2pPr marL="3990349" indent="-1534750" algn="l" defTabSz="4911199" rtl="0" eaLnBrk="1" latinLnBrk="0" hangingPunct="1">
        <a:spcBef>
          <a:spcPct val="20000"/>
        </a:spcBef>
        <a:buFont typeface="Arial" pitchFamily="34" charset="0"/>
        <a:buChar char="–"/>
        <a:defRPr sz="15000" kern="1200">
          <a:solidFill>
            <a:schemeClr val="tx1"/>
          </a:solidFill>
          <a:latin typeface="+mn-lt"/>
          <a:ea typeface="+mn-ea"/>
          <a:cs typeface="+mn-cs"/>
        </a:defRPr>
      </a:lvl2pPr>
      <a:lvl3pPr marL="6138998" indent="-1227800" algn="l" defTabSz="4911199" rtl="0" eaLnBrk="1" latinLnBrk="0" hangingPunct="1">
        <a:spcBef>
          <a:spcPct val="20000"/>
        </a:spcBef>
        <a:buFont typeface="Arial" pitchFamily="34" charset="0"/>
        <a:buChar char="•"/>
        <a:defRPr sz="12900" kern="1200">
          <a:solidFill>
            <a:schemeClr val="tx1"/>
          </a:solidFill>
          <a:latin typeface="+mn-lt"/>
          <a:ea typeface="+mn-ea"/>
          <a:cs typeface="+mn-cs"/>
        </a:defRPr>
      </a:lvl3pPr>
      <a:lvl4pPr marL="8594599" indent="-1227800" algn="l" defTabSz="4911199" rtl="0" eaLnBrk="1" latinLnBrk="0" hangingPunct="1">
        <a:spcBef>
          <a:spcPct val="20000"/>
        </a:spcBef>
        <a:buFont typeface="Arial" pitchFamily="34" charset="0"/>
        <a:buChar char="–"/>
        <a:defRPr sz="10800" kern="1200">
          <a:solidFill>
            <a:schemeClr val="tx1"/>
          </a:solidFill>
          <a:latin typeface="+mn-lt"/>
          <a:ea typeface="+mn-ea"/>
          <a:cs typeface="+mn-cs"/>
        </a:defRPr>
      </a:lvl4pPr>
      <a:lvl5pPr marL="11050198" indent="-1227800" algn="l" defTabSz="4911199" rtl="0" eaLnBrk="1" latinLnBrk="0" hangingPunct="1">
        <a:spcBef>
          <a:spcPct val="20000"/>
        </a:spcBef>
        <a:buFont typeface="Arial" pitchFamily="34" charset="0"/>
        <a:buChar char="»"/>
        <a:defRPr sz="10800" kern="1200">
          <a:solidFill>
            <a:schemeClr val="tx1"/>
          </a:solidFill>
          <a:latin typeface="+mn-lt"/>
          <a:ea typeface="+mn-ea"/>
          <a:cs typeface="+mn-cs"/>
        </a:defRPr>
      </a:lvl5pPr>
      <a:lvl6pPr marL="13505797" indent="-1227800" algn="l" defTabSz="4911199" rtl="0" eaLnBrk="1" latinLnBrk="0" hangingPunct="1">
        <a:spcBef>
          <a:spcPct val="20000"/>
        </a:spcBef>
        <a:buFont typeface="Arial" pitchFamily="34" charset="0"/>
        <a:buChar char="•"/>
        <a:defRPr sz="10800" kern="1200">
          <a:solidFill>
            <a:schemeClr val="tx1"/>
          </a:solidFill>
          <a:latin typeface="+mn-lt"/>
          <a:ea typeface="+mn-ea"/>
          <a:cs typeface="+mn-cs"/>
        </a:defRPr>
      </a:lvl6pPr>
      <a:lvl7pPr marL="15961396" indent="-1227800" algn="l" defTabSz="4911199" rtl="0" eaLnBrk="1" latinLnBrk="0" hangingPunct="1">
        <a:spcBef>
          <a:spcPct val="20000"/>
        </a:spcBef>
        <a:buFont typeface="Arial" pitchFamily="34" charset="0"/>
        <a:buChar char="•"/>
        <a:defRPr sz="10800" kern="1200">
          <a:solidFill>
            <a:schemeClr val="tx1"/>
          </a:solidFill>
          <a:latin typeface="+mn-lt"/>
          <a:ea typeface="+mn-ea"/>
          <a:cs typeface="+mn-cs"/>
        </a:defRPr>
      </a:lvl7pPr>
      <a:lvl8pPr marL="18416996" indent="-1227800" algn="l" defTabSz="4911199" rtl="0" eaLnBrk="1" latinLnBrk="0" hangingPunct="1">
        <a:spcBef>
          <a:spcPct val="20000"/>
        </a:spcBef>
        <a:buFont typeface="Arial" pitchFamily="34" charset="0"/>
        <a:buChar char="•"/>
        <a:defRPr sz="10800" kern="1200">
          <a:solidFill>
            <a:schemeClr val="tx1"/>
          </a:solidFill>
          <a:latin typeface="+mn-lt"/>
          <a:ea typeface="+mn-ea"/>
          <a:cs typeface="+mn-cs"/>
        </a:defRPr>
      </a:lvl8pPr>
      <a:lvl9pPr marL="20872595" indent="-1227800" algn="l" defTabSz="4911199" rtl="0" eaLnBrk="1" latinLnBrk="0" hangingPunct="1">
        <a:spcBef>
          <a:spcPct val="20000"/>
        </a:spcBef>
        <a:buFont typeface="Arial" pitchFamily="34" charset="0"/>
        <a:buChar char="•"/>
        <a:defRPr sz="10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911199" rtl="0" eaLnBrk="1" latinLnBrk="0" hangingPunct="1">
        <a:defRPr sz="9700" kern="1200">
          <a:solidFill>
            <a:schemeClr val="tx1"/>
          </a:solidFill>
          <a:latin typeface="+mn-lt"/>
          <a:ea typeface="+mn-ea"/>
          <a:cs typeface="+mn-cs"/>
        </a:defRPr>
      </a:lvl1pPr>
      <a:lvl2pPr marL="2455599" algn="l" defTabSz="4911199" rtl="0" eaLnBrk="1" latinLnBrk="0" hangingPunct="1">
        <a:defRPr sz="9700" kern="1200">
          <a:solidFill>
            <a:schemeClr val="tx1"/>
          </a:solidFill>
          <a:latin typeface="+mn-lt"/>
          <a:ea typeface="+mn-ea"/>
          <a:cs typeface="+mn-cs"/>
        </a:defRPr>
      </a:lvl2pPr>
      <a:lvl3pPr marL="4911199" algn="l" defTabSz="4911199" rtl="0" eaLnBrk="1" latinLnBrk="0" hangingPunct="1">
        <a:defRPr sz="9700" kern="1200">
          <a:solidFill>
            <a:schemeClr val="tx1"/>
          </a:solidFill>
          <a:latin typeface="+mn-lt"/>
          <a:ea typeface="+mn-ea"/>
          <a:cs typeface="+mn-cs"/>
        </a:defRPr>
      </a:lvl3pPr>
      <a:lvl4pPr marL="7366798" algn="l" defTabSz="4911199" rtl="0" eaLnBrk="1" latinLnBrk="0" hangingPunct="1">
        <a:defRPr sz="9700" kern="1200">
          <a:solidFill>
            <a:schemeClr val="tx1"/>
          </a:solidFill>
          <a:latin typeface="+mn-lt"/>
          <a:ea typeface="+mn-ea"/>
          <a:cs typeface="+mn-cs"/>
        </a:defRPr>
      </a:lvl4pPr>
      <a:lvl5pPr marL="9822398" algn="l" defTabSz="4911199" rtl="0" eaLnBrk="1" latinLnBrk="0" hangingPunct="1">
        <a:defRPr sz="9700" kern="1200">
          <a:solidFill>
            <a:schemeClr val="tx1"/>
          </a:solidFill>
          <a:latin typeface="+mn-lt"/>
          <a:ea typeface="+mn-ea"/>
          <a:cs typeface="+mn-cs"/>
        </a:defRPr>
      </a:lvl5pPr>
      <a:lvl6pPr marL="12277998" algn="l" defTabSz="4911199" rtl="0" eaLnBrk="1" latinLnBrk="0" hangingPunct="1">
        <a:defRPr sz="9700" kern="1200">
          <a:solidFill>
            <a:schemeClr val="tx1"/>
          </a:solidFill>
          <a:latin typeface="+mn-lt"/>
          <a:ea typeface="+mn-ea"/>
          <a:cs typeface="+mn-cs"/>
        </a:defRPr>
      </a:lvl6pPr>
      <a:lvl7pPr marL="14733597" algn="l" defTabSz="4911199" rtl="0" eaLnBrk="1" latinLnBrk="0" hangingPunct="1">
        <a:defRPr sz="9700" kern="1200">
          <a:solidFill>
            <a:schemeClr val="tx1"/>
          </a:solidFill>
          <a:latin typeface="+mn-lt"/>
          <a:ea typeface="+mn-ea"/>
          <a:cs typeface="+mn-cs"/>
        </a:defRPr>
      </a:lvl7pPr>
      <a:lvl8pPr marL="17189196" algn="l" defTabSz="4911199" rtl="0" eaLnBrk="1" latinLnBrk="0" hangingPunct="1">
        <a:defRPr sz="9700" kern="1200">
          <a:solidFill>
            <a:schemeClr val="tx1"/>
          </a:solidFill>
          <a:latin typeface="+mn-lt"/>
          <a:ea typeface="+mn-ea"/>
          <a:cs typeface="+mn-cs"/>
        </a:defRPr>
      </a:lvl8pPr>
      <a:lvl9pPr marL="19644795" algn="l" defTabSz="4911199" rtl="0" eaLnBrk="1" latinLnBrk="0" hangingPunct="1">
        <a:defRPr sz="9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tif"/><Relationship Id="rId18" Type="http://schemas.openxmlformats.org/officeDocument/2006/relationships/image" Target="../media/image17.tiff"/><Relationship Id="rId3" Type="http://schemas.openxmlformats.org/officeDocument/2006/relationships/image" Target="../media/image2.gif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jpeg"/><Relationship Id="rId2" Type="http://schemas.openxmlformats.org/officeDocument/2006/relationships/image" Target="../media/image1.tiff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tiff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8" name="Straight Arrow Connector 207"/>
          <p:cNvCxnSpPr/>
          <p:nvPr/>
        </p:nvCxnSpPr>
        <p:spPr>
          <a:xfrm>
            <a:off x="4461691" y="30200196"/>
            <a:ext cx="0" cy="275044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urved Connector 114"/>
          <p:cNvCxnSpPr>
            <a:stCxn id="103" idx="5"/>
            <a:endCxn id="105" idx="3"/>
          </p:cNvCxnSpPr>
          <p:nvPr/>
        </p:nvCxnSpPr>
        <p:spPr>
          <a:xfrm rot="5400000" flipH="1" flipV="1">
            <a:off x="25935024" y="23090292"/>
            <a:ext cx="442399" cy="15243355"/>
          </a:xfrm>
          <a:prstGeom prst="curvedConnector3">
            <a:avLst>
              <a:gd name="adj1" fmla="val -645878"/>
            </a:avLst>
          </a:prstGeom>
          <a:ln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10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7" t="2941" r="63868" b="55728"/>
          <a:stretch/>
        </p:blipFill>
        <p:spPr>
          <a:xfrm>
            <a:off x="23054166" y="29837884"/>
            <a:ext cx="5229626" cy="5625991"/>
          </a:xfrm>
          <a:prstGeom prst="rect">
            <a:avLst/>
          </a:prstGeom>
        </p:spPr>
      </p:pic>
      <p:cxnSp>
        <p:nvCxnSpPr>
          <p:cNvPr id="125" name="Curved Connector 124"/>
          <p:cNvCxnSpPr/>
          <p:nvPr/>
        </p:nvCxnSpPr>
        <p:spPr>
          <a:xfrm rot="10800000" flipH="1" flipV="1">
            <a:off x="28512864" y="19838911"/>
            <a:ext cx="5365042" cy="9970939"/>
          </a:xfrm>
          <a:prstGeom prst="curvedConnector2">
            <a:avLst/>
          </a:prstGeom>
          <a:ln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>
            <a:stCxn id="41" idx="1"/>
          </p:cNvCxnSpPr>
          <p:nvPr/>
        </p:nvCxnSpPr>
        <p:spPr>
          <a:xfrm rot="10800000" flipV="1">
            <a:off x="17895916" y="19653940"/>
            <a:ext cx="5365042" cy="9970939"/>
          </a:xfrm>
          <a:prstGeom prst="curvedConnector2">
            <a:avLst/>
          </a:prstGeom>
          <a:ln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-12032" y="247739"/>
            <a:ext cx="49377600" cy="432426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182880" tIns="274320" rIns="182880" bIns="27432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10000" b="1" dirty="0" smtClean="0">
                <a:solidFill>
                  <a:srgbClr val="007CBA"/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Third-party whole-slide image viewers do not produce the same image</a:t>
            </a:r>
            <a:endParaRPr lang="en-US" sz="10000" b="1" dirty="0">
              <a:solidFill>
                <a:srgbClr val="007CBA"/>
              </a:solidFill>
              <a:latin typeface="Helvetica" panose="020B0604020202020204" pitchFamily="34" charset="0"/>
              <a:ea typeface="Times New Roman"/>
              <a:cs typeface="Helvetica" panose="020B0604020202020204" pitchFamily="34" charset="0"/>
            </a:endParaRPr>
          </a:p>
          <a:p>
            <a:pPr algn="ctr" defTabSz="1219090" fontAlgn="base">
              <a:spcBef>
                <a:spcPts val="1200"/>
              </a:spcBef>
              <a:spcAft>
                <a:spcPts val="600"/>
              </a:spcAft>
            </a:pPr>
            <a:r>
              <a:rPr lang="en-US" sz="60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Samuel Lam</a:t>
            </a:r>
            <a:r>
              <a:rPr lang="en-US" sz="6000" b="1" baseline="30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sz="60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Qi Gong</a:t>
            </a:r>
            <a:r>
              <a:rPr lang="en-US" sz="6000" b="1" baseline="30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n-US" sz="6000" b="1" dirty="0">
                <a:latin typeface="Helvetica" panose="020B0604020202020204" pitchFamily="34" charset="0"/>
                <a:cs typeface="Helvetica" panose="020B0604020202020204" pitchFamily="34" charset="0"/>
              </a:rPr>
              <a:t>, Wei-Chung </a:t>
            </a:r>
            <a:r>
              <a:rPr lang="en-US" sz="60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Cheng</a:t>
            </a:r>
            <a:r>
              <a:rPr lang="en-US" sz="6000" b="1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n-US" sz="6000" b="1" baseline="30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US" sz="6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 defTabSz="1219090" fontAlgn="base">
              <a:spcBef>
                <a:spcPts val="1200"/>
              </a:spcBef>
              <a:spcAft>
                <a:spcPts val="600"/>
              </a:spcAft>
            </a:pPr>
            <a:r>
              <a:rPr lang="en-US" sz="4000" baseline="30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sz="4000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Department of Computer Science, University of Maryland, College Park; </a:t>
            </a:r>
            <a:r>
              <a:rPr lang="en-US" sz="4000" b="1" baseline="30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n-US" sz="4000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CDRH/OSEL/DIDSR</a:t>
            </a:r>
            <a:endParaRPr lang="en-US" sz="40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 descr="cdrh logo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00" y="1178802"/>
            <a:ext cx="2133600" cy="1900348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0" y="4389120"/>
            <a:ext cx="49377600" cy="182880"/>
          </a:xfrm>
          <a:prstGeom prst="rect">
            <a:avLst/>
          </a:prstGeom>
          <a:solidFill>
            <a:srgbClr val="007C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6" rIns="91433" bIns="45716" spcCol="0" rtlCol="0" anchor="ctr"/>
          <a:lstStyle>
            <a:defPPr>
              <a:defRPr lang="en-US"/>
            </a:defPPr>
            <a:lvl1pPr marL="0" algn="l" defTabSz="4073144" rtl="0" eaLnBrk="1" latinLnBrk="0" hangingPunct="1">
              <a:defRPr sz="8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36573" algn="l" defTabSz="4073144" rtl="0" eaLnBrk="1" latinLnBrk="0" hangingPunct="1">
              <a:defRPr sz="8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073144" algn="l" defTabSz="4073144" rtl="0" eaLnBrk="1" latinLnBrk="0" hangingPunct="1">
              <a:defRPr sz="8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109717" algn="l" defTabSz="4073144" rtl="0" eaLnBrk="1" latinLnBrk="0" hangingPunct="1">
              <a:defRPr sz="8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146290" algn="l" defTabSz="4073144" rtl="0" eaLnBrk="1" latinLnBrk="0" hangingPunct="1">
              <a:defRPr sz="8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182863" algn="l" defTabSz="4073144" rtl="0" eaLnBrk="1" latinLnBrk="0" hangingPunct="1">
              <a:defRPr sz="8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219434" algn="l" defTabSz="4073144" rtl="0" eaLnBrk="1" latinLnBrk="0" hangingPunct="1">
              <a:defRPr sz="8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256007" algn="l" defTabSz="4073144" rtl="0" eaLnBrk="1" latinLnBrk="0" hangingPunct="1">
              <a:defRPr sz="8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292579" algn="l" defTabSz="4073144" rtl="0" eaLnBrk="1" latinLnBrk="0" hangingPunct="1">
              <a:defRPr sz="8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28" name="Picture 4" descr="Monogram-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6594" y="1106840"/>
            <a:ext cx="1695988" cy="2044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35981640" y="32604276"/>
            <a:ext cx="11887200" cy="2600124"/>
          </a:xfrm>
          <a:prstGeom prst="rect">
            <a:avLst/>
          </a:prstGeom>
          <a:noFill/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220689" tIns="220689" rIns="220689" bIns="220689" rtlCol="0" anchor="ctr">
            <a:spAutoFit/>
          </a:bodyPr>
          <a:lstStyle>
            <a:defPPr>
              <a:defRPr lang="en-US"/>
            </a:defPPr>
            <a:lvl1pPr>
              <a:defRPr sz="3000" b="1">
                <a:latin typeface="Cambria" pitchFamily="18" charset="0"/>
              </a:defRPr>
            </a:lvl1pPr>
          </a:lstStyle>
          <a:p>
            <a:pPr algn="just"/>
            <a:r>
              <a:rPr lang="en-US" sz="2800" b="0" dirty="0">
                <a:latin typeface="Helvetica" panose="020B0604020202020204" pitchFamily="34" charset="0"/>
                <a:cs typeface="Helvetica" panose="020B0604020202020204" pitchFamily="34" charset="0"/>
              </a:rPr>
              <a:t>This study was supported by </a:t>
            </a:r>
            <a:r>
              <a:rPr lang="en-US" sz="2800" b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ORISE</a:t>
            </a:r>
            <a:r>
              <a:rPr lang="en-US" sz="2800" b="0" dirty="0">
                <a:latin typeface="Helvetica" panose="020B0604020202020204" pitchFamily="34" charset="0"/>
                <a:cs typeface="Helvetica" panose="020B0604020202020204" pitchFamily="34" charset="0"/>
              </a:rPr>
              <a:t>. The mention of commercial products herein is not to be construed as either an actual or implied endorsement of such products by the Department of Health and Human Services</a:t>
            </a:r>
            <a:r>
              <a:rPr lang="en-US" sz="2800" b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 We are grateful to Jonathan Boswell for helping in setting up this study.</a:t>
            </a:r>
            <a:endParaRPr lang="en-US" sz="28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0" name="Text Box 34"/>
          <p:cNvSpPr txBox="1">
            <a:spLocks noChangeArrowheads="1"/>
          </p:cNvSpPr>
          <p:nvPr/>
        </p:nvSpPr>
        <p:spPr bwMode="auto">
          <a:xfrm>
            <a:off x="36118800" y="31361132"/>
            <a:ext cx="11887200" cy="9144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lIns="73977" tIns="36988" rIns="73977" bIns="36988" anchor="ctr"/>
          <a:lstStyle>
            <a:defPPr>
              <a:defRPr lang="en-US"/>
            </a:defPPr>
            <a:lvl1pPr algn="ctr" defTabSz="816892">
              <a:defRPr sz="6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4000" dirty="0" smtClean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ACKNOWLEDGEMENTS</a:t>
            </a:r>
            <a:endParaRPr lang="en-US" sz="400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6118800" y="32329624"/>
            <a:ext cx="11887200" cy="182880"/>
          </a:xfrm>
          <a:prstGeom prst="rect">
            <a:avLst/>
          </a:prstGeom>
          <a:solidFill>
            <a:srgbClr val="007C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6" rIns="91433" bIns="45716" spcCol="0" rtlCol="0" anchor="ctr"/>
          <a:lstStyle/>
          <a:p>
            <a:pPr algn="ctr"/>
            <a:endParaRPr lang="en-US" dirty="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3" name="Text Box 34"/>
          <p:cNvSpPr txBox="1">
            <a:spLocks noChangeArrowheads="1"/>
          </p:cNvSpPr>
          <p:nvPr/>
        </p:nvSpPr>
        <p:spPr bwMode="auto">
          <a:xfrm>
            <a:off x="914399" y="19952799"/>
            <a:ext cx="14496393" cy="9144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lIns="73977" tIns="36988" rIns="73977" bIns="36988" anchor="ctr"/>
          <a:lstStyle>
            <a:defPPr>
              <a:defRPr lang="en-US"/>
            </a:defPPr>
            <a:lvl1pPr algn="ctr" defTabSz="816892">
              <a:defRPr sz="6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4000" dirty="0" smtClean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METHODOLOGY</a:t>
            </a:r>
            <a:endParaRPr lang="en-US" sz="400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6118800" y="14148978"/>
            <a:ext cx="11887200" cy="5431669"/>
          </a:xfrm>
          <a:prstGeom prst="rect">
            <a:avLst/>
          </a:prstGeom>
          <a:noFill/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220689" tIns="220689" rIns="220689" bIns="220689" rtlCol="0" anchor="ctr">
            <a:spAutoFit/>
          </a:bodyPr>
          <a:lstStyle>
            <a:defPPr>
              <a:defRPr lang="en-US"/>
            </a:defPPr>
            <a:lvl1pPr>
              <a:defRPr sz="3000" b="1">
                <a:latin typeface="Cambria" pitchFamily="18" charset="0"/>
              </a:defRPr>
            </a:lvl1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b="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NDP.view2 and Sedeen generated similar but not identical </a:t>
            </a:r>
            <a:r>
              <a:rPr lang="en-US" sz="3600" b="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images (mean 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∆</a:t>
            </a:r>
            <a:r>
              <a:rPr lang="en-US" sz="3600" b="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 = 1.30)</a:t>
            </a:r>
            <a:endParaRPr lang="en-US" sz="3600" b="0" dirty="0">
              <a:solidFill>
                <a:schemeClr val="bg1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b="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ASAP and QuPath generated similar images 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b="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Large </a:t>
            </a:r>
            <a:r>
              <a:rPr lang="en-US" sz="3600" b="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color differences between the two groups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b="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Use of color profile is questionable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b="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JPEG compression artifacts are prominent when comparing certain pairs of viewers.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b="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Blank/void areas remain very similar between viewers.</a:t>
            </a:r>
            <a:endParaRPr lang="en-US" sz="3200" b="0" dirty="0">
              <a:solidFill>
                <a:schemeClr val="bg1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4" name="Text Box 34"/>
          <p:cNvSpPr txBox="1">
            <a:spLocks noChangeArrowheads="1"/>
          </p:cNvSpPr>
          <p:nvPr/>
        </p:nvSpPr>
        <p:spPr bwMode="auto">
          <a:xfrm>
            <a:off x="36118800" y="12801600"/>
            <a:ext cx="11887200" cy="9144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lIns="73977" tIns="36988" rIns="73977" bIns="36988" anchor="ctr"/>
          <a:lstStyle>
            <a:defPPr>
              <a:defRPr lang="en-US"/>
            </a:defPPr>
            <a:lvl1pPr algn="ctr" defTabSz="816892">
              <a:defRPr sz="6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4000" dirty="0" smtClean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FINDINGS</a:t>
            </a:r>
            <a:endParaRPr lang="en-US" sz="400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36118800" y="13689100"/>
            <a:ext cx="11887200" cy="182880"/>
          </a:xfrm>
          <a:prstGeom prst="rect">
            <a:avLst/>
          </a:prstGeom>
          <a:solidFill>
            <a:srgbClr val="007C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6" rIns="91433" bIns="45716" spcCol="0" rtlCol="0" anchor="ctr"/>
          <a:lstStyle/>
          <a:p>
            <a:pPr algn="ctr"/>
            <a:endParaRPr lang="en-US" dirty="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" name="Text Box 34"/>
          <p:cNvSpPr txBox="1">
            <a:spLocks noChangeArrowheads="1"/>
          </p:cNvSpPr>
          <p:nvPr/>
        </p:nvSpPr>
        <p:spPr bwMode="auto">
          <a:xfrm>
            <a:off x="914400" y="17209599"/>
            <a:ext cx="14496392" cy="9144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lIns="73977" tIns="36988" rIns="73977" bIns="36988" anchor="ctr"/>
          <a:lstStyle>
            <a:defPPr>
              <a:defRPr lang="en-US"/>
            </a:defPPr>
            <a:lvl1pPr algn="ctr" defTabSz="816892">
              <a:defRPr sz="6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4000" dirty="0" smtClean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RESEARCH QUESTION</a:t>
            </a:r>
            <a:endParaRPr lang="en-US" sz="400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14400" y="18123999"/>
            <a:ext cx="14496392" cy="182880"/>
          </a:xfrm>
          <a:prstGeom prst="rect">
            <a:avLst/>
          </a:prstGeom>
          <a:solidFill>
            <a:srgbClr val="007C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6" rIns="91433" bIns="45716" spcCol="0" rtlCol="0" anchor="ctr"/>
          <a:lstStyle/>
          <a:p>
            <a:pPr algn="ctr"/>
            <a:endParaRPr lang="en-US" dirty="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3" name="TextBox 21"/>
          <p:cNvSpPr txBox="1"/>
          <p:nvPr/>
        </p:nvSpPr>
        <p:spPr>
          <a:xfrm>
            <a:off x="914402" y="18306879"/>
            <a:ext cx="14496391" cy="1676795"/>
          </a:xfrm>
          <a:prstGeom prst="rect">
            <a:avLst/>
          </a:prstGeom>
          <a:noFill/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220689" tIns="220689" rIns="220689" bIns="220689" rtlCol="0" anchor="ctr">
            <a:spAutoFit/>
          </a:bodyPr>
          <a:lstStyle>
            <a:defPPr>
              <a:defRPr lang="en-US"/>
            </a:defPPr>
            <a:lvl1pPr marL="0" algn="l" defTabSz="4911199" rtl="0" eaLnBrk="1" latinLnBrk="0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55599" algn="l" defTabSz="4911199" rtl="0" eaLnBrk="1" latinLnBrk="0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911199" algn="l" defTabSz="4911199" rtl="0" eaLnBrk="1" latinLnBrk="0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66798" algn="l" defTabSz="4911199" rtl="0" eaLnBrk="1" latinLnBrk="0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22398" algn="l" defTabSz="4911199" rtl="0" eaLnBrk="1" latinLnBrk="0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277998" algn="l" defTabSz="4911199" rtl="0" eaLnBrk="1" latinLnBrk="0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33597" algn="l" defTabSz="4911199" rtl="0" eaLnBrk="1" latinLnBrk="0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189196" algn="l" defTabSz="4911199" rtl="0" eaLnBrk="1" latinLnBrk="0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644795" algn="l" defTabSz="4911199" rtl="0" eaLnBrk="1" latinLnBrk="0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4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Do different WSI viewers generate identical images for the same WSI file?</a:t>
            </a:r>
            <a:endParaRPr lang="en-US" sz="4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6" name="TextBox 111"/>
          <p:cNvSpPr txBox="1"/>
          <p:nvPr/>
        </p:nvSpPr>
        <p:spPr>
          <a:xfrm>
            <a:off x="914397" y="21031200"/>
            <a:ext cx="14496395" cy="7832326"/>
          </a:xfrm>
          <a:prstGeom prst="rect">
            <a:avLst/>
          </a:prstGeom>
          <a:noFill/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219456" tIns="220689" rIns="220689" bIns="220689" rtlCol="0" anchor="ctr">
            <a:spAutoFit/>
          </a:bodyPr>
          <a:lstStyle>
            <a:defPPr>
              <a:defRPr lang="en-US"/>
            </a:defPPr>
            <a:lvl1pPr marL="0" algn="l" defTabSz="4911199" rtl="0" eaLnBrk="1" latinLnBrk="0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55599" algn="l" defTabSz="4911199" rtl="0" eaLnBrk="1" latinLnBrk="0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911199" algn="l" defTabSz="4911199" rtl="0" eaLnBrk="1" latinLnBrk="0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66798" algn="l" defTabSz="4911199" rtl="0" eaLnBrk="1" latinLnBrk="0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22398" algn="l" defTabSz="4911199" rtl="0" eaLnBrk="1" latinLnBrk="0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277998" algn="l" defTabSz="4911199" rtl="0" eaLnBrk="1" latinLnBrk="0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33597" algn="l" defTabSz="4911199" rtl="0" eaLnBrk="1" latinLnBrk="0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189196" algn="l" defTabSz="4911199" rtl="0" eaLnBrk="1" latinLnBrk="0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644795" algn="l" defTabSz="4911199" rtl="0" eaLnBrk="1" latinLnBrk="0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+mj-lt"/>
              <a:buAutoNum type="arabicPeriod"/>
            </a:pPr>
            <a:r>
              <a:rPr lang="en-US" sz="4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Open the same WSI file with two different viewers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In the reference viewer, select the predefined region-of-interest (ROI)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Use </a:t>
            </a:r>
            <a:r>
              <a:rPr lang="en-US" sz="40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AutoHotKey</a:t>
            </a:r>
            <a:r>
              <a:rPr lang="en-US" sz="4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a keyboard/mouse event generator, to select the same ROI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Use Windows Snipping Tool to capture and save the screenshots [1]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Use </a:t>
            </a:r>
            <a:r>
              <a:rPr lang="en-US" sz="40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Matlab</a:t>
            </a:r>
            <a:r>
              <a:rPr lang="en-US" sz="4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to check the registration accuracy; if not registered correctly, go back to Step 3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latin typeface="Helvetica" panose="020B0604020202020204" pitchFamily="34" charset="0"/>
                <a:cs typeface="Helvetica" panose="020B0604020202020204" pitchFamily="34" charset="0"/>
              </a:rPr>
              <a:t>Use </a:t>
            </a:r>
            <a:r>
              <a:rPr lang="en-US" sz="4000" dirty="0" err="1">
                <a:latin typeface="Helvetica" panose="020B0604020202020204" pitchFamily="34" charset="0"/>
                <a:cs typeface="Helvetica" panose="020B0604020202020204" pitchFamily="34" charset="0"/>
              </a:rPr>
              <a:t>Matlab</a:t>
            </a:r>
            <a:r>
              <a:rPr lang="en-US" sz="4000" dirty="0">
                <a:latin typeface="Helvetica" panose="020B0604020202020204" pitchFamily="34" charset="0"/>
                <a:cs typeface="Helvetica" panose="020B0604020202020204" pitchFamily="34" charset="0"/>
              </a:rPr>
              <a:t> to calculate the color difference (∆E) for each </a:t>
            </a:r>
            <a:r>
              <a:rPr lang="en-US" sz="4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pixel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Use </a:t>
            </a:r>
            <a:r>
              <a:rPr lang="en-US" sz="40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Matlab</a:t>
            </a:r>
            <a:r>
              <a:rPr lang="en-US" sz="4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to report statistical and graphic results</a:t>
            </a:r>
          </a:p>
        </p:txBody>
      </p:sp>
      <p:sp>
        <p:nvSpPr>
          <p:cNvPr id="38" name="Text Box 34"/>
          <p:cNvSpPr txBox="1">
            <a:spLocks noChangeArrowheads="1"/>
          </p:cNvSpPr>
          <p:nvPr/>
        </p:nvSpPr>
        <p:spPr bwMode="auto">
          <a:xfrm>
            <a:off x="16524316" y="13530269"/>
            <a:ext cx="18289330" cy="100584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lIns="73977" tIns="36988" rIns="73977" bIns="36988" anchor="ctr"/>
          <a:lstStyle>
            <a:defPPr>
              <a:defRPr lang="en-US"/>
            </a:defPPr>
            <a:lvl1pPr algn="ctr" defTabSz="816892">
              <a:defRPr sz="6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4000" dirty="0" smtClean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RESULTS</a:t>
            </a:r>
            <a:endParaRPr lang="en-US" sz="440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6524313" y="14350751"/>
            <a:ext cx="18289333" cy="279649"/>
          </a:xfrm>
          <a:prstGeom prst="rect">
            <a:avLst/>
          </a:prstGeom>
          <a:solidFill>
            <a:srgbClr val="007C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6" rIns="91433" bIns="45716" spcCol="0" rtlCol="0" anchor="ctr"/>
          <a:lstStyle/>
          <a:p>
            <a:pPr algn="ctr"/>
            <a:endParaRPr lang="en-US" dirty="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6118800" y="29718000"/>
            <a:ext cx="11887200" cy="1923016"/>
          </a:xfrm>
          <a:prstGeom prst="rect">
            <a:avLst/>
          </a:prstGeom>
          <a:noFill/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220689" tIns="220689" rIns="220689" bIns="220689" rtlCol="0" anchor="ctr">
            <a:spAutoFit/>
          </a:bodyPr>
          <a:lstStyle>
            <a:defPPr>
              <a:defRPr lang="en-US"/>
            </a:defPPr>
            <a:lvl1pPr>
              <a:defRPr sz="3000" b="1">
                <a:latin typeface="Cambria" pitchFamily="18" charset="0"/>
              </a:defRPr>
            </a:lvl1pPr>
          </a:lstStyle>
          <a:p>
            <a:pPr marL="742950" indent="-742950" algn="just">
              <a:buFont typeface="+mj-lt"/>
              <a:buAutoNum type="arabicPeriod"/>
            </a:pPr>
            <a:r>
              <a:rPr lang="en-US" sz="3200" b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Calvin Sun and Wei-Chung Cheng,</a:t>
            </a:r>
            <a:r>
              <a:rPr lang="en-US" sz="3200" b="0" dirty="0">
                <a:latin typeface="Helvetica" panose="020B0604020202020204" pitchFamily="34" charset="0"/>
                <a:cs typeface="Helvetica" panose="020B0604020202020204" pitchFamily="34" charset="0"/>
              </a:rPr>
              <a:t> </a:t>
            </a:r>
            <a:r>
              <a:rPr lang="en-US" sz="3200" b="0" i="1" dirty="0">
                <a:latin typeface="Helvetica" panose="020B0604020202020204" pitchFamily="34" charset="0"/>
                <a:cs typeface="Helvetica" panose="020B0604020202020204" pitchFamily="34" charset="0"/>
              </a:rPr>
              <a:t>How Much Can Bad Display </a:t>
            </a:r>
            <a:r>
              <a:rPr lang="en-US" sz="3200" b="0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Calibration Cost</a:t>
            </a:r>
            <a:r>
              <a:rPr lang="en-US" sz="3200" b="0" i="1" dirty="0"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  <a:r>
              <a:rPr lang="en-US" sz="3200" b="0" dirty="0">
                <a:latin typeface="Helvetica" panose="020B0604020202020204" pitchFamily="34" charset="0"/>
                <a:cs typeface="Helvetica" panose="020B0604020202020204" pitchFamily="34" charset="0"/>
              </a:rPr>
              <a:t> </a:t>
            </a:r>
            <a:r>
              <a:rPr lang="en-US" sz="3200" b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2017 FDA </a:t>
            </a:r>
            <a:r>
              <a:rPr lang="en-US" sz="3200" b="0" dirty="0">
                <a:latin typeface="Helvetica" panose="020B0604020202020204" pitchFamily="34" charset="0"/>
                <a:cs typeface="Helvetica" panose="020B0604020202020204" pitchFamily="34" charset="0"/>
              </a:rPr>
              <a:t>Summer Student Poster </a:t>
            </a:r>
            <a:r>
              <a:rPr lang="en-US" sz="3200" b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Day.</a:t>
            </a:r>
            <a:endParaRPr lang="en-US" sz="32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6" name="Text Box 34"/>
          <p:cNvSpPr txBox="1">
            <a:spLocks noChangeArrowheads="1"/>
          </p:cNvSpPr>
          <p:nvPr/>
        </p:nvSpPr>
        <p:spPr bwMode="auto">
          <a:xfrm>
            <a:off x="36118800" y="28803600"/>
            <a:ext cx="11887200" cy="9144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lIns="73977" tIns="36988" rIns="73977" bIns="36988" anchor="ctr"/>
          <a:lstStyle>
            <a:defPPr>
              <a:defRPr lang="en-US"/>
            </a:defPPr>
            <a:lvl1pPr algn="ctr" defTabSz="816892">
              <a:defRPr sz="6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4000" dirty="0" smtClean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REFERENCES</a:t>
            </a:r>
            <a:endParaRPr lang="en-US" sz="400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6118800" y="29718000"/>
            <a:ext cx="11887200" cy="182880"/>
          </a:xfrm>
          <a:prstGeom prst="rect">
            <a:avLst/>
          </a:prstGeom>
          <a:solidFill>
            <a:srgbClr val="007C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6" rIns="91433" bIns="45716" spcCol="0" rtlCol="0" anchor="ctr"/>
          <a:lstStyle/>
          <a:p>
            <a:pPr algn="ctr"/>
            <a:endParaRPr lang="en-US" dirty="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Text Box 34"/>
          <p:cNvSpPr txBox="1">
            <a:spLocks noChangeArrowheads="1"/>
          </p:cNvSpPr>
          <p:nvPr/>
        </p:nvSpPr>
        <p:spPr bwMode="auto">
          <a:xfrm>
            <a:off x="914400" y="4859905"/>
            <a:ext cx="14496393" cy="100584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lIns="73977" tIns="36988" rIns="73977" bIns="36988" anchor="ctr"/>
          <a:lstStyle>
            <a:defPPr>
              <a:defRPr lang="en-US"/>
            </a:defPPr>
            <a:lvl1pPr algn="ctr" defTabSz="816892">
              <a:defRPr sz="6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40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ABSTRACT</a:t>
            </a:r>
            <a:endParaRPr lang="en-US" sz="440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14400" y="5774305"/>
            <a:ext cx="14496393" cy="182880"/>
          </a:xfrm>
          <a:prstGeom prst="rect">
            <a:avLst/>
          </a:prstGeom>
          <a:solidFill>
            <a:srgbClr val="007C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6" rIns="91433" bIns="45716" spcCol="0" rtlCol="0" anchor="ctr"/>
          <a:lstStyle/>
          <a:p>
            <a:pPr algn="ctr"/>
            <a:endParaRPr lang="en-US" dirty="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9" name="TextBox 8"/>
          <p:cNvSpPr txBox="1"/>
          <p:nvPr/>
        </p:nvSpPr>
        <p:spPr>
          <a:xfrm>
            <a:off x="914402" y="5943600"/>
            <a:ext cx="14496391" cy="2107682"/>
          </a:xfrm>
          <a:prstGeom prst="rect">
            <a:avLst/>
          </a:prstGeom>
          <a:noFill/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220689" tIns="220689" rIns="220689" bIns="220689" rtlCol="0" anchor="ctr">
            <a:spAutoFit/>
          </a:bodyPr>
          <a:lstStyle>
            <a:defPPr>
              <a:defRPr lang="en-US"/>
            </a:defPPr>
            <a:lvl1pPr marL="0" algn="l" defTabSz="4911199" rtl="0" eaLnBrk="1" latinLnBrk="0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55599" algn="l" defTabSz="4911199" rtl="0" eaLnBrk="1" latinLnBrk="0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911199" algn="l" defTabSz="4911199" rtl="0" eaLnBrk="1" latinLnBrk="0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66798" algn="l" defTabSz="4911199" rtl="0" eaLnBrk="1" latinLnBrk="0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22398" algn="l" defTabSz="4911199" rtl="0" eaLnBrk="1" latinLnBrk="0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277998" algn="l" defTabSz="4911199" rtl="0" eaLnBrk="1" latinLnBrk="0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33597" algn="l" defTabSz="4911199" rtl="0" eaLnBrk="1" latinLnBrk="0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189196" algn="l" defTabSz="4911199" rtl="0" eaLnBrk="1" latinLnBrk="0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644795" algn="l" defTabSz="4911199" rtl="0" eaLnBrk="1" latinLnBrk="0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3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hree freely </a:t>
            </a:r>
            <a: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  <a:t>available </a:t>
            </a:r>
            <a:r>
              <a:rPr lang="en-US" sz="3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third-party whole-slide image </a:t>
            </a:r>
            <a: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  <a:t>viewers were </a:t>
            </a:r>
            <a:r>
              <a:rPr lang="en-US" sz="3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compared with the factory </a:t>
            </a:r>
            <a:r>
              <a:rPr lang="en-US" sz="3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viewer on the </a:t>
            </a:r>
            <a:r>
              <a:rPr lang="en-US" sz="3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pixel level. </a:t>
            </a:r>
            <a:r>
              <a:rPr lang="en-US" sz="3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Experiment results </a:t>
            </a:r>
            <a: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  <a:t>show that some </a:t>
            </a:r>
            <a:r>
              <a:rPr lang="en-US" sz="3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viewers </a:t>
            </a:r>
            <a:r>
              <a:rPr lang="en-US" sz="3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generated excessive errors</a:t>
            </a:r>
            <a:r>
              <a:rPr lang="en-US" sz="3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endParaRPr lang="en-US" sz="3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6" name="Text Box 34"/>
          <p:cNvSpPr txBox="1">
            <a:spLocks noChangeArrowheads="1"/>
          </p:cNvSpPr>
          <p:nvPr/>
        </p:nvSpPr>
        <p:spPr bwMode="auto">
          <a:xfrm>
            <a:off x="914400" y="8229600"/>
            <a:ext cx="14496393" cy="9144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lIns="73977" tIns="36988" rIns="73977" bIns="36988" anchor="ctr"/>
          <a:lstStyle>
            <a:defPPr>
              <a:defRPr lang="en-US"/>
            </a:defPPr>
            <a:lvl1pPr algn="ctr" defTabSz="816892">
              <a:defRPr sz="6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4000" dirty="0" smtClean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BACKGROUND</a:t>
            </a:r>
            <a:endParaRPr lang="en-US" sz="440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0" name="TextBox 54"/>
          <p:cNvSpPr txBox="1"/>
          <p:nvPr/>
        </p:nvSpPr>
        <p:spPr>
          <a:xfrm>
            <a:off x="914402" y="9235440"/>
            <a:ext cx="14496391" cy="4877671"/>
          </a:xfrm>
          <a:prstGeom prst="rect">
            <a:avLst/>
          </a:prstGeom>
          <a:noFill/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220689" tIns="220689" rIns="220689" bIns="220689" rtlCol="0" anchor="ctr">
            <a:spAutoFit/>
          </a:bodyPr>
          <a:lstStyle>
            <a:defPPr>
              <a:defRPr lang="en-US"/>
            </a:defPPr>
            <a:lvl1pPr marL="0" algn="l" defTabSz="4911199" rtl="0" eaLnBrk="1" latinLnBrk="0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55599" algn="l" defTabSz="4911199" rtl="0" eaLnBrk="1" latinLnBrk="0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911199" algn="l" defTabSz="4911199" rtl="0" eaLnBrk="1" latinLnBrk="0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66798" algn="l" defTabSz="4911199" rtl="0" eaLnBrk="1" latinLnBrk="0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22398" algn="l" defTabSz="4911199" rtl="0" eaLnBrk="1" latinLnBrk="0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277998" algn="l" defTabSz="4911199" rtl="0" eaLnBrk="1" latinLnBrk="0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33597" algn="l" defTabSz="4911199" rtl="0" eaLnBrk="1" latinLnBrk="0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189196" algn="l" defTabSz="4911199" rtl="0" eaLnBrk="1" latinLnBrk="0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644795" algn="l" defTabSz="4911199" rtl="0" eaLnBrk="1" latinLnBrk="0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  <a:t>A </a:t>
            </a:r>
            <a:r>
              <a:rPr lang="en-US" sz="3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whole-slide imaging (WSI) </a:t>
            </a:r>
            <a: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  <a:t>system used in digital pathology consists </a:t>
            </a:r>
            <a:r>
              <a:rPr lang="en-US" sz="3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of the </a:t>
            </a:r>
            <a:r>
              <a:rPr lang="en-US" sz="3600" u="sng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scanner</a:t>
            </a:r>
            <a: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3600" b="1" u="sng" dirty="0" smtClean="0">
                <a:latin typeface="Helvetica" panose="020B0604020202020204" pitchFamily="34" charset="0"/>
                <a:cs typeface="Helvetica" panose="020B0604020202020204" pitchFamily="34" charset="0"/>
              </a:rPr>
              <a:t>viewer</a:t>
            </a:r>
            <a: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  <a:t>, and </a:t>
            </a:r>
            <a:r>
              <a:rPr lang="en-US" sz="3600" u="sng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display</a:t>
            </a:r>
            <a:r>
              <a:rPr lang="en-US" sz="3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components. </a:t>
            </a:r>
            <a:r>
              <a:rPr lang="en-US" sz="3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So far, only two WSI devices have been cleared by the FDA. Recently</a:t>
            </a:r>
            <a:r>
              <a:rPr lang="en-US" sz="3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3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independent</a:t>
            </a:r>
            <a: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  <a:t> </a:t>
            </a:r>
            <a:r>
              <a:rPr lang="en-US" sz="3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WSI  </a:t>
            </a:r>
            <a: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  <a:t>viewers were submitted by third-party </a:t>
            </a:r>
            <a:r>
              <a:rPr lang="en-US" sz="3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vendors to </a:t>
            </a:r>
            <a: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  <a:t>replace </a:t>
            </a:r>
            <a:r>
              <a:rPr lang="en-US" sz="3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the original </a:t>
            </a:r>
            <a:r>
              <a:rPr lang="en-US" sz="3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viewer </a:t>
            </a:r>
            <a: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  <a:t>component </a:t>
            </a:r>
            <a:r>
              <a:rPr lang="en-US" sz="3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as alternatives. However, these viewers were </a:t>
            </a:r>
            <a: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  <a:t>not adequately tested because </a:t>
            </a:r>
            <a:r>
              <a:rPr lang="en-US" sz="3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the vendors believe </a:t>
            </a:r>
            <a: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  <a:t>that </a:t>
            </a:r>
            <a:r>
              <a:rPr lang="en-US" sz="3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  <a:t>image is just digital data and </a:t>
            </a:r>
            <a:r>
              <a:rPr lang="en-US" sz="3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will not </a:t>
            </a:r>
            <a: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  <a:t>be altered by their </a:t>
            </a:r>
            <a:r>
              <a:rPr lang="en-US" sz="3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software.</a:t>
            </a:r>
            <a:endParaRPr lang="en-US" sz="3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2" name="Text Box 34"/>
          <p:cNvSpPr txBox="1">
            <a:spLocks noChangeArrowheads="1"/>
          </p:cNvSpPr>
          <p:nvPr/>
        </p:nvSpPr>
        <p:spPr bwMode="auto">
          <a:xfrm>
            <a:off x="16524312" y="4846320"/>
            <a:ext cx="18094380" cy="9144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lIns="73977" tIns="36988" rIns="73977" bIns="36988" anchor="ctr"/>
          <a:lstStyle>
            <a:defPPr>
              <a:defRPr lang="en-US"/>
            </a:defPPr>
            <a:lvl1pPr algn="ctr" defTabSz="816892">
              <a:defRPr sz="6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4000" dirty="0" smtClean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TEST SUBJECTS</a:t>
            </a:r>
            <a:endParaRPr lang="en-US" sz="400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16524314" y="5760720"/>
            <a:ext cx="18094378" cy="182880"/>
          </a:xfrm>
          <a:prstGeom prst="rect">
            <a:avLst/>
          </a:prstGeom>
          <a:solidFill>
            <a:srgbClr val="007C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6" rIns="91433" bIns="45716" spcCol="0" rtlCol="0" anchor="ctr"/>
          <a:lstStyle/>
          <a:p>
            <a:pPr algn="ctr"/>
            <a:endParaRPr lang="en-US" dirty="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16524314" y="7493228"/>
            <a:ext cx="18289333" cy="5308372"/>
            <a:chOff x="18745198" y="6121629"/>
            <a:chExt cx="18289333" cy="5308372"/>
          </a:xfrm>
        </p:grpSpPr>
        <p:grpSp>
          <p:nvGrpSpPr>
            <p:cNvPr id="69" name="Group 68"/>
            <p:cNvGrpSpPr/>
            <p:nvPr/>
          </p:nvGrpSpPr>
          <p:grpSpPr>
            <a:xfrm>
              <a:off x="32512011" y="6121630"/>
              <a:ext cx="4522520" cy="5308370"/>
              <a:chOff x="19202400" y="5403263"/>
              <a:chExt cx="4114800" cy="4790290"/>
            </a:xfrm>
          </p:grpSpPr>
          <p:pic>
            <p:nvPicPr>
              <p:cNvPr id="76" name="Picture 5" descr="C:\Users\Qi Gong\Desktop\Sam\WSI_viewer_evaluation-master\r_asap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15532" y="6269264"/>
                <a:ext cx="3924289" cy="39242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7" name="TextBox 76"/>
              <p:cNvSpPr txBox="1"/>
              <p:nvPr/>
            </p:nvSpPr>
            <p:spPr>
              <a:xfrm>
                <a:off x="19202400" y="5403263"/>
                <a:ext cx="4114800" cy="888763"/>
              </a:xfrm>
              <a:prstGeom prst="rect">
                <a:avLst/>
              </a:prstGeom>
              <a:noFill/>
              <a:ln w="38100"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en-US"/>
                </a:defPPr>
                <a:lvl1pPr>
                  <a:defRPr sz="3000" b="1">
                    <a:latin typeface="Cambria" pitchFamily="18" charset="0"/>
                  </a:defRPr>
                </a:lvl1pPr>
              </a:lstStyle>
              <a:p>
                <a:pPr algn="ctr"/>
                <a:r>
                  <a:rPr lang="en-US" sz="32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ASAP</a:t>
                </a:r>
              </a:p>
              <a:p>
                <a:pPr algn="ctr"/>
                <a:r>
                  <a:rPr lang="en-US" sz="320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Radboud</a:t>
                </a:r>
                <a:r>
                  <a:rPr lang="en-US" sz="32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U</a:t>
                </a:r>
                <a:endParaRPr lang="en-US" sz="20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26444" y="6121629"/>
              <a:ext cx="896421" cy="903815"/>
            </a:xfrm>
            <a:prstGeom prst="rect">
              <a:avLst/>
            </a:prstGeom>
          </p:spPr>
        </p:pic>
        <p:grpSp>
          <p:nvGrpSpPr>
            <p:cNvPr id="68" name="Group 67"/>
            <p:cNvGrpSpPr/>
            <p:nvPr/>
          </p:nvGrpSpPr>
          <p:grpSpPr>
            <a:xfrm>
              <a:off x="18745198" y="6157442"/>
              <a:ext cx="4631667" cy="5272559"/>
              <a:chOff x="13716000" y="5336586"/>
              <a:chExt cx="4153517" cy="4742292"/>
            </a:xfrm>
          </p:grpSpPr>
          <p:pic>
            <p:nvPicPr>
              <p:cNvPr id="78" name="Picture 4" descr="C:\Users\Qi Gong\Desktop\Sam\WSI_viewer_evaluation-master\r_ndpview2.pn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716000" y="6214998"/>
                <a:ext cx="3863880" cy="3863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9" name="TextBox 78"/>
              <p:cNvSpPr txBox="1"/>
              <p:nvPr/>
            </p:nvSpPr>
            <p:spPr>
              <a:xfrm>
                <a:off x="13754717" y="5336586"/>
                <a:ext cx="4114800" cy="885834"/>
              </a:xfrm>
              <a:prstGeom prst="rect">
                <a:avLst/>
              </a:prstGeom>
              <a:noFill/>
              <a:ln w="38100"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en-US"/>
                </a:defPPr>
                <a:lvl1pPr>
                  <a:defRPr sz="3000" b="1">
                    <a:latin typeface="Cambria" pitchFamily="18" charset="0"/>
                  </a:defRPr>
                </a:lvl1pPr>
              </a:lstStyle>
              <a:p>
                <a:pPr algn="ctr"/>
                <a:r>
                  <a:rPr lang="en-US" sz="32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NDP.view2</a:t>
                </a:r>
              </a:p>
              <a:p>
                <a:pPr algn="ctr"/>
                <a:r>
                  <a:rPr lang="en-US" sz="32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Hamamatsu</a:t>
                </a:r>
                <a:endParaRPr lang="en-US" sz="20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pic>
          <p:nvPicPr>
            <p:cNvPr id="82" name="Picture 2" descr="C:\Program Files\Hamamatsu\NDP.view 2\report\logo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88372" y="6160577"/>
              <a:ext cx="1015904" cy="494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0" name="Group 69"/>
            <p:cNvGrpSpPr/>
            <p:nvPr/>
          </p:nvGrpSpPr>
          <p:grpSpPr>
            <a:xfrm>
              <a:off x="27922184" y="6128909"/>
              <a:ext cx="4576443" cy="5301091"/>
              <a:chOff x="24676768" y="5368164"/>
              <a:chExt cx="4114800" cy="4713573"/>
            </a:xfrm>
          </p:grpSpPr>
          <p:pic>
            <p:nvPicPr>
              <p:cNvPr id="74" name="Picture 3" descr="C:\Users\Qi Gong\Desktop\Sam\WSI_viewer_evaluation-master\r_qupath.png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688801" y="6214994"/>
                <a:ext cx="3866743" cy="38667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5" name="TextBox 74"/>
              <p:cNvSpPr txBox="1"/>
              <p:nvPr/>
            </p:nvSpPr>
            <p:spPr>
              <a:xfrm>
                <a:off x="24676768" y="5368164"/>
                <a:ext cx="4114800" cy="875731"/>
              </a:xfrm>
              <a:prstGeom prst="rect">
                <a:avLst/>
              </a:prstGeom>
              <a:noFill/>
              <a:ln w="38100"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en-US"/>
                </a:defPPr>
                <a:lvl1pPr>
                  <a:defRPr sz="3000" b="1">
                    <a:latin typeface="Cambria" pitchFamily="18" charset="0"/>
                  </a:defRPr>
                </a:lvl1pPr>
              </a:lstStyle>
              <a:p>
                <a:pPr algn="ctr"/>
                <a:r>
                  <a:rPr lang="en-US" sz="320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QuPath</a:t>
                </a:r>
                <a:endParaRPr lang="en-US" sz="3200" dirty="0" smtClean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algn="ctr"/>
                <a:r>
                  <a:rPr lang="en-US" sz="32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Queen’s U</a:t>
                </a:r>
                <a:endParaRPr lang="en-US" sz="20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7971" y="6121630"/>
              <a:ext cx="570969" cy="577362"/>
            </a:xfrm>
            <a:prstGeom prst="rect">
              <a:avLst/>
            </a:prstGeom>
          </p:spPr>
        </p:pic>
        <p:grpSp>
          <p:nvGrpSpPr>
            <p:cNvPr id="71" name="Group 70"/>
            <p:cNvGrpSpPr/>
            <p:nvPr/>
          </p:nvGrpSpPr>
          <p:grpSpPr>
            <a:xfrm>
              <a:off x="23333697" y="6153316"/>
              <a:ext cx="4601875" cy="5276685"/>
              <a:chOff x="30175201" y="5508737"/>
              <a:chExt cx="4126800" cy="4746004"/>
            </a:xfrm>
          </p:grpSpPr>
          <p:pic>
            <p:nvPicPr>
              <p:cNvPr id="72" name="Picture 6" descr="C:\Users\Qi Gong\Desktop\Sam\WSI_viewer_evaluation-master\r_sedeen.png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75201" y="6390853"/>
                <a:ext cx="3863887" cy="3863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3" name="TextBox 72"/>
              <p:cNvSpPr txBox="1"/>
              <p:nvPr/>
            </p:nvSpPr>
            <p:spPr>
              <a:xfrm>
                <a:off x="30187201" y="5508737"/>
                <a:ext cx="4114800" cy="885834"/>
              </a:xfrm>
              <a:prstGeom prst="rect">
                <a:avLst/>
              </a:prstGeom>
              <a:noFill/>
              <a:ln w="38100"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en-US"/>
                </a:defPPr>
                <a:lvl1pPr>
                  <a:defRPr sz="3000" b="1">
                    <a:latin typeface="Cambria" pitchFamily="18" charset="0"/>
                  </a:defRPr>
                </a:lvl1pPr>
              </a:lstStyle>
              <a:p>
                <a:pPr algn="ctr"/>
                <a:r>
                  <a:rPr lang="en-US" sz="320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Sedeen</a:t>
                </a:r>
                <a:endParaRPr lang="en-US" sz="3200" dirty="0" smtClean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algn="ctr"/>
                <a:r>
                  <a:rPr lang="en-US" sz="320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PathCore</a:t>
                </a:r>
                <a:endParaRPr lang="en-US" sz="20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pic>
          <p:nvPicPr>
            <p:cNvPr id="83" name="Picture 82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022" b="38625"/>
            <a:stretch/>
          </p:blipFill>
          <p:spPr>
            <a:xfrm>
              <a:off x="23333690" y="6168760"/>
              <a:ext cx="1433937" cy="419662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3" t="5876" r="7563" b="9887"/>
          <a:stretch/>
        </p:blipFill>
        <p:spPr>
          <a:xfrm>
            <a:off x="28773322" y="30180344"/>
            <a:ext cx="440271" cy="52835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9" t="6112" r="9254" b="4907"/>
          <a:stretch/>
        </p:blipFill>
        <p:spPr>
          <a:xfrm>
            <a:off x="36255474" y="4901159"/>
            <a:ext cx="11339531" cy="7783877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40386000" y="2286000"/>
            <a:ext cx="5791200" cy="1891426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266007" tIns="266007" rIns="266007" bIns="266007" rtlCol="0" anchor="ctr">
            <a:spAutoFit/>
          </a:bodyPr>
          <a:lstStyle>
            <a:defPPr>
              <a:defRPr lang="en-US"/>
            </a:defPPr>
            <a:lvl1pPr>
              <a:defRPr sz="3000" b="1">
                <a:latin typeface="Cambria" pitchFamily="18" charset="0"/>
              </a:defRPr>
            </a:lvl1pPr>
          </a:lstStyle>
          <a:p>
            <a:r>
              <a:rPr lang="en-US" sz="4400" dirty="0">
                <a:solidFill>
                  <a:srgbClr val="FF450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Clinical Area: Medical Imaging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3200400" y="2286000"/>
            <a:ext cx="10515600" cy="1768316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266007" tIns="266007" rIns="266007" bIns="266007" rtlCol="0" anchor="ctr">
            <a:spAutoFit/>
          </a:bodyPr>
          <a:lstStyle>
            <a:defPPr>
              <a:defRPr lang="en-US"/>
            </a:defPPr>
            <a:lvl1pPr>
              <a:defRPr sz="3000" b="1">
                <a:latin typeface="Cambria" pitchFamily="18" charset="0"/>
              </a:defRPr>
            </a:lvl1pPr>
          </a:lstStyle>
          <a:p>
            <a:r>
              <a:rPr lang="en-US" sz="4000" b="0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 demonstrate w</a:t>
            </a:r>
            <a:r>
              <a:rPr lang="en-US" sz="4000" b="0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 bench tests are required for third-party WSI viewers</a:t>
            </a:r>
            <a:endParaRPr lang="en-US" sz="4000" b="0" i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1371600" y="14269609"/>
            <a:ext cx="13491301" cy="2646791"/>
            <a:chOff x="2743200" y="14726809"/>
            <a:chExt cx="13491301" cy="2646791"/>
          </a:xfrm>
        </p:grpSpPr>
        <p:sp>
          <p:nvSpPr>
            <p:cNvPr id="4" name="TextBox 3"/>
            <p:cNvSpPr txBox="1"/>
            <p:nvPr/>
          </p:nvSpPr>
          <p:spPr>
            <a:xfrm>
              <a:off x="3846786" y="16773850"/>
              <a:ext cx="1371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Scanner</a:t>
              </a:r>
              <a:endParaRPr lang="en-US" sz="2800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0230482" y="16850380"/>
              <a:ext cx="1371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Viewer</a:t>
              </a:r>
              <a:endParaRPr lang="en-US" sz="2800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4039193" y="16808723"/>
              <a:ext cx="1371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Display</a:t>
              </a:r>
              <a:endParaRPr lang="en-US" sz="2800" dirty="0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4235" y="14902242"/>
              <a:ext cx="2630165" cy="194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0" name="Picture 6" descr="Accurate color for pathology diagnosis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58800" y="14726809"/>
              <a:ext cx="2975701" cy="2137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mage result for hamamatsu wsi scanner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14810812"/>
              <a:ext cx="3200400" cy="2130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" name="Straight Arrow Connector 14"/>
            <p:cNvCxnSpPr>
              <a:stCxn id="1032" idx="3"/>
              <a:endCxn id="20" idx="1"/>
            </p:cNvCxnSpPr>
            <p:nvPr/>
          </p:nvCxnSpPr>
          <p:spPr>
            <a:xfrm>
              <a:off x="5943600" y="15876311"/>
              <a:ext cx="1285799" cy="0"/>
            </a:xfrm>
            <a:prstGeom prst="straightConnector1">
              <a:avLst/>
            </a:prstGeom>
            <a:ln w="127000">
              <a:headEnd w="lg" len="lg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1026" idx="3"/>
            </p:cNvCxnSpPr>
            <p:nvPr/>
          </p:nvCxnSpPr>
          <p:spPr>
            <a:xfrm>
              <a:off x="12344400" y="15876311"/>
              <a:ext cx="1371600" cy="1"/>
            </a:xfrm>
            <a:prstGeom prst="straightConnector1">
              <a:avLst/>
            </a:prstGeom>
            <a:ln w="127000">
              <a:headEnd w="lg" len="lg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7229399" y="15153036"/>
              <a:ext cx="1086002" cy="1446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dirty="0" smtClean="0"/>
                <a:t>WSI</a:t>
              </a:r>
            </a:p>
            <a:p>
              <a:pPr algn="ctr"/>
              <a:r>
                <a:rPr lang="en-US" sz="4400" dirty="0" smtClean="0"/>
                <a:t>File</a:t>
              </a:r>
              <a:endParaRPr lang="en-US" sz="4400" dirty="0"/>
            </a:p>
          </p:txBody>
        </p:sp>
        <p:cxnSp>
          <p:nvCxnSpPr>
            <p:cNvPr id="92" name="Straight Arrow Connector 91"/>
            <p:cNvCxnSpPr>
              <a:stCxn id="20" idx="3"/>
              <a:endCxn id="1026" idx="1"/>
            </p:cNvCxnSpPr>
            <p:nvPr/>
          </p:nvCxnSpPr>
          <p:spPr>
            <a:xfrm>
              <a:off x="8315401" y="15876311"/>
              <a:ext cx="1398834" cy="0"/>
            </a:xfrm>
            <a:prstGeom prst="straightConnector1">
              <a:avLst/>
            </a:prstGeom>
            <a:ln w="127000">
              <a:headEnd w="lg" len="lg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TextBox 8"/>
          <p:cNvSpPr txBox="1"/>
          <p:nvPr/>
        </p:nvSpPr>
        <p:spPr>
          <a:xfrm>
            <a:off x="16459200" y="5866291"/>
            <a:ext cx="16916398" cy="6478109"/>
          </a:xfrm>
          <a:prstGeom prst="rect">
            <a:avLst/>
          </a:prstGeom>
          <a:noFill/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220689" tIns="220689" rIns="220689" bIns="220689" rtlCol="0" anchor="ctr">
            <a:spAutoFit/>
          </a:bodyPr>
          <a:lstStyle>
            <a:defPPr>
              <a:defRPr lang="en-US"/>
            </a:defPPr>
            <a:lvl1pPr marL="0" algn="l" defTabSz="4911199" rtl="0" eaLnBrk="1" latinLnBrk="0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55599" algn="l" defTabSz="4911199" rtl="0" eaLnBrk="1" latinLnBrk="0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911199" algn="l" defTabSz="4911199" rtl="0" eaLnBrk="1" latinLnBrk="0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66798" algn="l" defTabSz="4911199" rtl="0" eaLnBrk="1" latinLnBrk="0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22398" algn="l" defTabSz="4911199" rtl="0" eaLnBrk="1" latinLnBrk="0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277998" algn="l" defTabSz="4911199" rtl="0" eaLnBrk="1" latinLnBrk="0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33597" algn="l" defTabSz="4911199" rtl="0" eaLnBrk="1" latinLnBrk="0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189196" algn="l" defTabSz="4911199" rtl="0" eaLnBrk="1" latinLnBrk="0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644795" algn="l" defTabSz="4911199" rtl="0" eaLnBrk="1" latinLnBrk="0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Input WSI file: “CMU-1.ndpi” scanned by a Hamamatsu scanner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Four WSI viewers and their output images: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sz="36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sz="36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sz="36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sz="36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sz="3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0" name="Oval 99"/>
          <p:cNvSpPr/>
          <p:nvPr/>
        </p:nvSpPr>
        <p:spPr>
          <a:xfrm>
            <a:off x="24839016" y="15087600"/>
            <a:ext cx="1806322" cy="137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Sedeen</a:t>
            </a:r>
            <a:endParaRPr lang="en-US" sz="2800" dirty="0"/>
          </a:p>
        </p:txBody>
      </p:sp>
      <p:sp>
        <p:nvSpPr>
          <p:cNvPr id="103" name="Oval 102"/>
          <p:cNvSpPr/>
          <p:nvPr/>
        </p:nvSpPr>
        <p:spPr>
          <a:xfrm>
            <a:off x="16992755" y="29762435"/>
            <a:ext cx="1806322" cy="137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QuPath</a:t>
            </a:r>
            <a:endParaRPr lang="en-US" sz="2800" dirty="0"/>
          </a:p>
        </p:txBody>
      </p:sp>
      <p:sp>
        <p:nvSpPr>
          <p:cNvPr id="104" name="Oval 103"/>
          <p:cNvSpPr/>
          <p:nvPr/>
        </p:nvSpPr>
        <p:spPr>
          <a:xfrm>
            <a:off x="24938695" y="22965973"/>
            <a:ext cx="1806322" cy="137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NDP</a:t>
            </a:r>
            <a:endParaRPr lang="en-US" sz="2800" dirty="0"/>
          </a:p>
        </p:txBody>
      </p:sp>
      <p:sp>
        <p:nvSpPr>
          <p:cNvPr id="105" name="Oval 104"/>
          <p:cNvSpPr/>
          <p:nvPr/>
        </p:nvSpPr>
        <p:spPr>
          <a:xfrm>
            <a:off x="33513372" y="29320036"/>
            <a:ext cx="1806322" cy="137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ASAP</a:t>
            </a:r>
            <a:endParaRPr lang="en-US" sz="2800" dirty="0"/>
          </a:p>
        </p:txBody>
      </p:sp>
      <p:pic>
        <p:nvPicPr>
          <p:cNvPr id="107" name="Picture 10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82" t="2941" r="36755" b="55889"/>
          <a:stretch/>
        </p:blipFill>
        <p:spPr>
          <a:xfrm>
            <a:off x="16459200" y="17693311"/>
            <a:ext cx="5375791" cy="5604228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8" t="48460" r="63863" b="9989"/>
          <a:stretch/>
        </p:blipFill>
        <p:spPr>
          <a:xfrm>
            <a:off x="29855573" y="17504125"/>
            <a:ext cx="5230430" cy="5656083"/>
          </a:xfrm>
          <a:prstGeom prst="rect">
            <a:avLst/>
          </a:prstGeom>
        </p:spPr>
      </p:pic>
      <p:cxnSp>
        <p:nvCxnSpPr>
          <p:cNvPr id="1027" name="Straight Arrow Connector 1026"/>
          <p:cNvCxnSpPr>
            <a:stCxn id="104" idx="5"/>
            <a:endCxn id="105" idx="2"/>
          </p:cNvCxnSpPr>
          <p:nvPr/>
        </p:nvCxnSpPr>
        <p:spPr>
          <a:xfrm>
            <a:off x="26480487" y="24136707"/>
            <a:ext cx="7032885" cy="586912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04" idx="3"/>
          </p:cNvCxnSpPr>
          <p:nvPr/>
        </p:nvCxnSpPr>
        <p:spPr>
          <a:xfrm flipH="1">
            <a:off x="18534547" y="24136707"/>
            <a:ext cx="6668678" cy="586912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100" idx="4"/>
            <a:endCxn id="104" idx="0"/>
          </p:cNvCxnSpPr>
          <p:nvPr/>
        </p:nvCxnSpPr>
        <p:spPr>
          <a:xfrm>
            <a:off x="25742177" y="16459200"/>
            <a:ext cx="99679" cy="650677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83" t="49118" r="10691" b="9989"/>
          <a:stretch/>
        </p:blipFill>
        <p:spPr>
          <a:xfrm>
            <a:off x="23260958" y="16870680"/>
            <a:ext cx="5161797" cy="5566521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4" t="47749" r="37712" b="9989"/>
          <a:stretch/>
        </p:blipFill>
        <p:spPr>
          <a:xfrm>
            <a:off x="27508355" y="23871944"/>
            <a:ext cx="5111702" cy="5752936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14" t="2941" r="10691" b="56286"/>
          <a:stretch/>
        </p:blipFill>
        <p:spPr>
          <a:xfrm>
            <a:off x="19005477" y="24011064"/>
            <a:ext cx="5237885" cy="5550122"/>
          </a:xfrm>
          <a:prstGeom prst="rect">
            <a:avLst/>
          </a:prstGeom>
        </p:spPr>
      </p:pic>
      <p:pic>
        <p:nvPicPr>
          <p:cNvPr id="152" name="Picture 151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6" t="62093" r="51960" b="9445"/>
          <a:stretch/>
        </p:blipFill>
        <p:spPr>
          <a:xfrm>
            <a:off x="27782601" y="27936990"/>
            <a:ext cx="1280307" cy="1366347"/>
          </a:xfrm>
          <a:prstGeom prst="rect">
            <a:avLst/>
          </a:prstGeom>
        </p:spPr>
      </p:pic>
      <p:pic>
        <p:nvPicPr>
          <p:cNvPr id="153" name="Picture 152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47" t="31338" r="13170" b="39574"/>
          <a:stretch/>
        </p:blipFill>
        <p:spPr>
          <a:xfrm>
            <a:off x="30135946" y="21452038"/>
            <a:ext cx="1235647" cy="1396399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t="31661" r="52136" b="38931"/>
          <a:stretch/>
        </p:blipFill>
        <p:spPr>
          <a:xfrm>
            <a:off x="19451345" y="27952504"/>
            <a:ext cx="1286122" cy="1411761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26" t="2064" r="13171" b="68662"/>
          <a:stretch/>
        </p:blipFill>
        <p:spPr>
          <a:xfrm>
            <a:off x="16913160" y="21560645"/>
            <a:ext cx="1251009" cy="1405328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8" t="2064" r="49727" b="68351"/>
          <a:stretch/>
        </p:blipFill>
        <p:spPr>
          <a:xfrm>
            <a:off x="23767712" y="33616634"/>
            <a:ext cx="1333744" cy="14202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99" t="61271" r="13170" b="9165"/>
          <a:stretch/>
        </p:blipFill>
        <p:spPr>
          <a:xfrm>
            <a:off x="23580743" y="20598776"/>
            <a:ext cx="1281294" cy="1419250"/>
          </a:xfrm>
          <a:prstGeom prst="rect">
            <a:avLst/>
          </a:prstGeom>
        </p:spPr>
      </p:pic>
      <p:sp>
        <p:nvSpPr>
          <p:cNvPr id="157" name="TextBox 8"/>
          <p:cNvSpPr txBox="1"/>
          <p:nvPr/>
        </p:nvSpPr>
        <p:spPr>
          <a:xfrm>
            <a:off x="16524316" y="14630400"/>
            <a:ext cx="8897193" cy="1553684"/>
          </a:xfrm>
          <a:prstGeom prst="rect">
            <a:avLst/>
          </a:prstGeom>
          <a:noFill/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220689" tIns="220689" rIns="220689" bIns="220689" rtlCol="0" anchor="ctr">
            <a:spAutoFit/>
          </a:bodyPr>
          <a:lstStyle>
            <a:defPPr>
              <a:defRPr lang="en-US"/>
            </a:defPPr>
            <a:lvl1pPr marL="0" algn="l" defTabSz="4911199" rtl="0" eaLnBrk="1" latinLnBrk="0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55599" algn="l" defTabSz="4911199" rtl="0" eaLnBrk="1" latinLnBrk="0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911199" algn="l" defTabSz="4911199" rtl="0" eaLnBrk="1" latinLnBrk="0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66798" algn="l" defTabSz="4911199" rtl="0" eaLnBrk="1" latinLnBrk="0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22398" algn="l" defTabSz="4911199" rtl="0" eaLnBrk="1" latinLnBrk="0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277998" algn="l" defTabSz="4911199" rtl="0" eaLnBrk="1" latinLnBrk="0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33597" algn="l" defTabSz="4911199" rtl="0" eaLnBrk="1" latinLnBrk="0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189196" algn="l" defTabSz="4911199" rtl="0" eaLnBrk="1" latinLnBrk="0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644795" algn="l" defTabSz="4911199" rtl="0" eaLnBrk="1" latinLnBrk="0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Four images: 6 pairs to compare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Heatmaps</a:t>
            </a:r>
            <a:r>
              <a:rPr lang="en-US" sz="3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show </a:t>
            </a:r>
            <a:r>
              <a:rPr lang="en-US" sz="3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dE</a:t>
            </a:r>
            <a:r>
              <a:rPr lang="en-US" sz="3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for each pixel</a:t>
            </a:r>
            <a:endParaRPr lang="en-US" sz="3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8" name="TextBox 8"/>
          <p:cNvSpPr txBox="1"/>
          <p:nvPr/>
        </p:nvSpPr>
        <p:spPr>
          <a:xfrm>
            <a:off x="27039915" y="14505451"/>
            <a:ext cx="8897193" cy="2107682"/>
          </a:xfrm>
          <a:prstGeom prst="rect">
            <a:avLst/>
          </a:prstGeom>
          <a:noFill/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220689" tIns="220689" rIns="220689" bIns="220689" rtlCol="0" anchor="ctr">
            <a:spAutoFit/>
          </a:bodyPr>
          <a:lstStyle>
            <a:defPPr>
              <a:defRPr lang="en-US"/>
            </a:defPPr>
            <a:lvl1pPr marL="0" algn="l" defTabSz="4911199" rtl="0" eaLnBrk="1" latinLnBrk="0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55599" algn="l" defTabSz="4911199" rtl="0" eaLnBrk="1" latinLnBrk="0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911199" algn="l" defTabSz="4911199" rtl="0" eaLnBrk="1" latinLnBrk="0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66798" algn="l" defTabSz="4911199" rtl="0" eaLnBrk="1" latinLnBrk="0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22398" algn="l" defTabSz="4911199" rtl="0" eaLnBrk="1" latinLnBrk="0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277998" algn="l" defTabSz="4911199" rtl="0" eaLnBrk="1" latinLnBrk="0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33597" algn="l" defTabSz="4911199" rtl="0" eaLnBrk="1" latinLnBrk="0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189196" algn="l" defTabSz="4911199" rtl="0" eaLnBrk="1" latinLnBrk="0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644795" algn="l" defTabSz="4911199" rtl="0" eaLnBrk="1" latinLnBrk="0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Mean and </a:t>
            </a:r>
            <a:r>
              <a:rPr lang="en-US" sz="3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std</a:t>
            </a:r>
            <a:r>
              <a:rPr lang="en-US" sz="3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shown in title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Histogram shown in inset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Boxplot shown on right</a:t>
            </a:r>
            <a:endParaRPr lang="en-US" sz="3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914399" y="9052560"/>
            <a:ext cx="14496393" cy="182880"/>
          </a:xfrm>
          <a:prstGeom prst="rect">
            <a:avLst/>
          </a:prstGeom>
          <a:solidFill>
            <a:srgbClr val="007C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6" rIns="91433" bIns="45716" spcCol="0" rtlCol="0" anchor="ctr"/>
          <a:lstStyle/>
          <a:p>
            <a:pPr algn="ctr"/>
            <a:endParaRPr lang="en-US" dirty="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914402" y="20848320"/>
            <a:ext cx="14496392" cy="182880"/>
          </a:xfrm>
          <a:prstGeom prst="rect">
            <a:avLst/>
          </a:prstGeom>
          <a:solidFill>
            <a:srgbClr val="007C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6" rIns="91433" bIns="45716" spcCol="0" rtlCol="0" anchor="ctr"/>
          <a:lstStyle/>
          <a:p>
            <a:pPr algn="ctr"/>
            <a:endParaRPr lang="en-US" dirty="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38" name="TextBox 1037"/>
          <p:cNvSpPr txBox="1"/>
          <p:nvPr/>
        </p:nvSpPr>
        <p:spPr>
          <a:xfrm>
            <a:off x="1095274" y="32159536"/>
            <a:ext cx="118241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WSI</a:t>
            </a:r>
            <a:endParaRPr lang="en-US" sz="2800" dirty="0"/>
          </a:p>
        </p:txBody>
      </p:sp>
      <p:sp>
        <p:nvSpPr>
          <p:cNvPr id="164" name="TextBox 163"/>
          <p:cNvSpPr txBox="1"/>
          <p:nvPr/>
        </p:nvSpPr>
        <p:spPr>
          <a:xfrm>
            <a:off x="4166492" y="32944015"/>
            <a:ext cx="2096814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Reference Viewer</a:t>
            </a:r>
            <a:endParaRPr lang="en-US" sz="2800" dirty="0"/>
          </a:p>
        </p:txBody>
      </p:sp>
      <p:sp>
        <p:nvSpPr>
          <p:cNvPr id="165" name="TextBox 164"/>
          <p:cNvSpPr txBox="1"/>
          <p:nvPr/>
        </p:nvSpPr>
        <p:spPr>
          <a:xfrm>
            <a:off x="4166492" y="31136942"/>
            <a:ext cx="2096814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3</a:t>
            </a:r>
            <a:r>
              <a:rPr lang="en-US" sz="2800" baseline="30000" dirty="0" smtClean="0"/>
              <a:t>rd</a:t>
            </a:r>
            <a:r>
              <a:rPr lang="en-US" sz="2800" dirty="0"/>
              <a:t>-</a:t>
            </a:r>
            <a:r>
              <a:rPr lang="en-US" sz="2800" dirty="0" smtClean="0"/>
              <a:t>party Viewer</a:t>
            </a:r>
            <a:endParaRPr lang="en-US" sz="2800" dirty="0"/>
          </a:p>
        </p:txBody>
      </p:sp>
      <p:sp>
        <p:nvSpPr>
          <p:cNvPr id="167" name="TextBox 166"/>
          <p:cNvSpPr txBox="1"/>
          <p:nvPr/>
        </p:nvSpPr>
        <p:spPr>
          <a:xfrm>
            <a:off x="4166492" y="29246090"/>
            <a:ext cx="2096814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/>
              <a:t>AutoHotKey</a:t>
            </a:r>
            <a:endParaRPr lang="en-US" sz="2800" dirty="0" smtClean="0"/>
          </a:p>
          <a:p>
            <a:pPr algn="ctr"/>
            <a:r>
              <a:rPr lang="en-US" sz="2800" dirty="0" smtClean="0"/>
              <a:t>Script</a:t>
            </a:r>
            <a:endParaRPr lang="en-US" sz="2800" dirty="0"/>
          </a:p>
        </p:txBody>
      </p:sp>
      <p:cxnSp>
        <p:nvCxnSpPr>
          <p:cNvPr id="1041" name="Straight Arrow Connector 1040"/>
          <p:cNvCxnSpPr>
            <a:stCxn id="1038" idx="3"/>
            <a:endCxn id="165" idx="1"/>
          </p:cNvCxnSpPr>
          <p:nvPr/>
        </p:nvCxnSpPr>
        <p:spPr>
          <a:xfrm flipV="1">
            <a:off x="2277688" y="31613996"/>
            <a:ext cx="1888804" cy="807150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stCxn id="1038" idx="3"/>
            <a:endCxn id="164" idx="1"/>
          </p:cNvCxnSpPr>
          <p:nvPr/>
        </p:nvCxnSpPr>
        <p:spPr>
          <a:xfrm>
            <a:off x="2277688" y="32421146"/>
            <a:ext cx="1888804" cy="999923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stCxn id="165" idx="3"/>
          </p:cNvCxnSpPr>
          <p:nvPr/>
        </p:nvCxnSpPr>
        <p:spPr>
          <a:xfrm>
            <a:off x="6263306" y="31613996"/>
            <a:ext cx="1500780" cy="0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flipV="1">
            <a:off x="6290013" y="33421068"/>
            <a:ext cx="1474073" cy="3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" name="TextBox 1049"/>
          <p:cNvSpPr txBox="1"/>
          <p:nvPr/>
        </p:nvSpPr>
        <p:spPr>
          <a:xfrm rot="10800000">
            <a:off x="7764086" y="31097494"/>
            <a:ext cx="615553" cy="28335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sz="2800" dirty="0" smtClean="0"/>
              <a:t>Screenshot</a:t>
            </a:r>
            <a:endParaRPr lang="en-US" sz="2800" dirty="0"/>
          </a:p>
        </p:txBody>
      </p:sp>
      <p:sp>
        <p:nvSpPr>
          <p:cNvPr id="184" name="TextBox 183"/>
          <p:cNvSpPr txBox="1"/>
          <p:nvPr/>
        </p:nvSpPr>
        <p:spPr>
          <a:xfrm rot="10800000">
            <a:off x="9891735" y="31097494"/>
            <a:ext cx="615553" cy="28335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sz="2800" dirty="0" smtClean="0"/>
              <a:t>Registration</a:t>
            </a:r>
            <a:endParaRPr lang="en-US" sz="2800" dirty="0"/>
          </a:p>
        </p:txBody>
      </p:sp>
      <p:sp>
        <p:nvSpPr>
          <p:cNvPr id="185" name="TextBox 184"/>
          <p:cNvSpPr txBox="1"/>
          <p:nvPr/>
        </p:nvSpPr>
        <p:spPr>
          <a:xfrm rot="10800000">
            <a:off x="12025971" y="31031433"/>
            <a:ext cx="615553" cy="28335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sz="2800" dirty="0" smtClean="0"/>
              <a:t>Color Difference</a:t>
            </a:r>
            <a:endParaRPr lang="en-US" sz="2800" dirty="0"/>
          </a:p>
        </p:txBody>
      </p:sp>
      <p:sp>
        <p:nvSpPr>
          <p:cNvPr id="186" name="TextBox 185"/>
          <p:cNvSpPr txBox="1"/>
          <p:nvPr/>
        </p:nvSpPr>
        <p:spPr>
          <a:xfrm>
            <a:off x="6392488" y="31121844"/>
            <a:ext cx="118241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view</a:t>
            </a:r>
            <a:endParaRPr lang="en-US" sz="2800" dirty="0"/>
          </a:p>
        </p:txBody>
      </p:sp>
      <p:sp>
        <p:nvSpPr>
          <p:cNvPr id="190" name="TextBox 189"/>
          <p:cNvSpPr txBox="1"/>
          <p:nvPr/>
        </p:nvSpPr>
        <p:spPr>
          <a:xfrm>
            <a:off x="6392488" y="32950644"/>
            <a:ext cx="118241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view*</a:t>
            </a:r>
            <a:endParaRPr lang="en-US" sz="2800" dirty="0"/>
          </a:p>
        </p:txBody>
      </p:sp>
      <p:cxnSp>
        <p:nvCxnSpPr>
          <p:cNvPr id="191" name="Straight Arrow Connector 190"/>
          <p:cNvCxnSpPr/>
          <p:nvPr/>
        </p:nvCxnSpPr>
        <p:spPr>
          <a:xfrm>
            <a:off x="8383124" y="31598694"/>
            <a:ext cx="1500780" cy="0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 flipV="1">
            <a:off x="8409831" y="33405766"/>
            <a:ext cx="1474073" cy="3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TextBox 192"/>
          <p:cNvSpPr txBox="1"/>
          <p:nvPr/>
        </p:nvSpPr>
        <p:spPr>
          <a:xfrm>
            <a:off x="8512306" y="31106542"/>
            <a:ext cx="118241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image</a:t>
            </a:r>
            <a:endParaRPr lang="en-US" sz="2800" dirty="0"/>
          </a:p>
        </p:txBody>
      </p:sp>
      <p:sp>
        <p:nvSpPr>
          <p:cNvPr id="194" name="TextBox 193"/>
          <p:cNvSpPr txBox="1"/>
          <p:nvPr/>
        </p:nvSpPr>
        <p:spPr>
          <a:xfrm>
            <a:off x="8461068" y="32935342"/>
            <a:ext cx="137159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image*</a:t>
            </a:r>
            <a:endParaRPr lang="en-US" sz="2800" dirty="0"/>
          </a:p>
        </p:txBody>
      </p:sp>
      <p:cxnSp>
        <p:nvCxnSpPr>
          <p:cNvPr id="195" name="Straight Arrow Connector 194"/>
          <p:cNvCxnSpPr/>
          <p:nvPr/>
        </p:nvCxnSpPr>
        <p:spPr>
          <a:xfrm>
            <a:off x="10510585" y="31609375"/>
            <a:ext cx="1500780" cy="0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/>
          <p:cNvCxnSpPr/>
          <p:nvPr/>
        </p:nvCxnSpPr>
        <p:spPr>
          <a:xfrm flipV="1">
            <a:off x="10537292" y="33416447"/>
            <a:ext cx="1474073" cy="3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/>
          <p:cNvSpPr txBox="1"/>
          <p:nvPr/>
        </p:nvSpPr>
        <p:spPr>
          <a:xfrm>
            <a:off x="10639767" y="31117223"/>
            <a:ext cx="118241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image</a:t>
            </a:r>
            <a:endParaRPr lang="en-US" sz="2800" dirty="0"/>
          </a:p>
        </p:txBody>
      </p:sp>
      <p:sp>
        <p:nvSpPr>
          <p:cNvPr id="198" name="TextBox 197"/>
          <p:cNvSpPr txBox="1"/>
          <p:nvPr/>
        </p:nvSpPr>
        <p:spPr>
          <a:xfrm>
            <a:off x="10588529" y="32946023"/>
            <a:ext cx="137159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image*</a:t>
            </a:r>
            <a:endParaRPr lang="en-US" sz="2800" dirty="0"/>
          </a:p>
        </p:txBody>
      </p:sp>
      <p:cxnSp>
        <p:nvCxnSpPr>
          <p:cNvPr id="199" name="Straight Arrow Connector 198"/>
          <p:cNvCxnSpPr/>
          <p:nvPr/>
        </p:nvCxnSpPr>
        <p:spPr>
          <a:xfrm>
            <a:off x="12641524" y="32448218"/>
            <a:ext cx="1500780" cy="0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>
            <a:off x="12668228" y="31187864"/>
            <a:ext cx="182138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dE</a:t>
            </a:r>
            <a:r>
              <a:rPr lang="en-US" sz="2400" dirty="0" smtClean="0"/>
              <a:t>, </a:t>
            </a:r>
            <a:r>
              <a:rPr lang="en-US" sz="2400" dirty="0" err="1" smtClean="0"/>
              <a:t>heatmap</a:t>
            </a:r>
            <a:r>
              <a:rPr lang="en-US" sz="2400" dirty="0" smtClean="0"/>
              <a:t>,</a:t>
            </a:r>
          </a:p>
          <a:p>
            <a:pPr algn="ctr"/>
            <a:r>
              <a:rPr lang="en-US" sz="2400" dirty="0" smtClean="0"/>
              <a:t>histogram, boxplot</a:t>
            </a:r>
            <a:endParaRPr lang="en-US" sz="2400" dirty="0"/>
          </a:p>
        </p:txBody>
      </p:sp>
      <p:cxnSp>
        <p:nvCxnSpPr>
          <p:cNvPr id="1055" name="Elbow Connector 1054"/>
          <p:cNvCxnSpPr>
            <a:stCxn id="184" idx="2"/>
            <a:endCxn id="167" idx="3"/>
          </p:cNvCxnSpPr>
          <p:nvPr/>
        </p:nvCxnSpPr>
        <p:spPr>
          <a:xfrm rot="16200000" flipV="1">
            <a:off x="7544234" y="28442216"/>
            <a:ext cx="1374350" cy="3936205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202"/>
          <p:cNvSpPr txBox="1"/>
          <p:nvPr/>
        </p:nvSpPr>
        <p:spPr>
          <a:xfrm>
            <a:off x="7200709" y="29293044"/>
            <a:ext cx="299880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registration error</a:t>
            </a:r>
            <a:endParaRPr lang="en-US" sz="2800" dirty="0"/>
          </a:p>
        </p:txBody>
      </p:sp>
      <p:cxnSp>
        <p:nvCxnSpPr>
          <p:cNvPr id="204" name="Straight Arrow Connector 203"/>
          <p:cNvCxnSpPr/>
          <p:nvPr/>
        </p:nvCxnSpPr>
        <p:spPr>
          <a:xfrm>
            <a:off x="4563688" y="30200197"/>
            <a:ext cx="0" cy="93674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Box 206"/>
          <p:cNvSpPr txBox="1"/>
          <p:nvPr/>
        </p:nvSpPr>
        <p:spPr>
          <a:xfrm>
            <a:off x="4563688" y="30273464"/>
            <a:ext cx="2286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zoom/pan</a:t>
            </a:r>
            <a:endParaRPr lang="en-US" sz="2800" dirty="0"/>
          </a:p>
        </p:txBody>
      </p:sp>
      <p:sp>
        <p:nvSpPr>
          <p:cNvPr id="210" name="Text Box 34"/>
          <p:cNvSpPr txBox="1">
            <a:spLocks noChangeArrowheads="1"/>
          </p:cNvSpPr>
          <p:nvPr/>
        </p:nvSpPr>
        <p:spPr bwMode="auto">
          <a:xfrm>
            <a:off x="36118800" y="23161220"/>
            <a:ext cx="11887200" cy="9144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lIns="73977" tIns="36988" rIns="73977" bIns="36988" anchor="ctr"/>
          <a:lstStyle>
            <a:defPPr>
              <a:defRPr lang="en-US"/>
            </a:defPPr>
            <a:lvl1pPr algn="ctr" defTabSz="816892">
              <a:defRPr sz="6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4000" dirty="0" smtClean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CONCLUSION</a:t>
            </a:r>
            <a:endParaRPr lang="en-US" sz="400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1" name="Rectangle 210"/>
          <p:cNvSpPr/>
          <p:nvPr/>
        </p:nvSpPr>
        <p:spPr>
          <a:xfrm>
            <a:off x="36118800" y="24048720"/>
            <a:ext cx="11887200" cy="182880"/>
          </a:xfrm>
          <a:prstGeom prst="rect">
            <a:avLst/>
          </a:prstGeom>
          <a:solidFill>
            <a:srgbClr val="007C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6" rIns="91433" bIns="45716" spcCol="0" rtlCol="0" anchor="ctr"/>
          <a:lstStyle/>
          <a:p>
            <a:pPr algn="ctr"/>
            <a:endParaRPr lang="en-US" dirty="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36118800" y="26236155"/>
            <a:ext cx="11887200" cy="1553684"/>
          </a:xfrm>
          <a:prstGeom prst="rect">
            <a:avLst/>
          </a:prstGeom>
          <a:noFill/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220689" tIns="220689" rIns="220689" bIns="220689" rtlCol="0" anchor="ctr">
            <a:spAutoFit/>
          </a:bodyPr>
          <a:lstStyle>
            <a:defPPr>
              <a:defRPr lang="en-US"/>
            </a:defPPr>
            <a:lvl1pPr>
              <a:defRPr sz="3000" b="1">
                <a:latin typeface="Cambria" pitchFamily="18" charset="0"/>
              </a:defRPr>
            </a:lvl1pPr>
          </a:lstStyle>
          <a:p>
            <a:pPr algn="just"/>
            <a:r>
              <a:rPr lang="en-US" sz="3600" b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For the same input file, four different WSI viewers generated four different images.</a:t>
            </a:r>
            <a:endParaRPr lang="en-US" sz="36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60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1577</TotalTime>
  <Words>443</Words>
  <Application>Microsoft Office PowerPoint</Application>
  <PresentationFormat>Custom</PresentationFormat>
  <Paragraphs>83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IVIES</dc:creator>
  <cp:lastModifiedBy>wcc</cp:lastModifiedBy>
  <cp:revision>128</cp:revision>
  <dcterms:created xsi:type="dcterms:W3CDTF">2019-07-22T15:20:59Z</dcterms:created>
  <dcterms:modified xsi:type="dcterms:W3CDTF">2019-08-06T00:09:26Z</dcterms:modified>
</cp:coreProperties>
</file>